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03" r:id="rId2"/>
    <p:sldId id="301" r:id="rId3"/>
    <p:sldId id="304" r:id="rId4"/>
    <p:sldId id="302" r:id="rId5"/>
    <p:sldId id="292" r:id="rId6"/>
    <p:sldId id="257" r:id="rId7"/>
    <p:sldId id="258" r:id="rId8"/>
    <p:sldId id="259" r:id="rId9"/>
    <p:sldId id="260" r:id="rId10"/>
    <p:sldId id="277" r:id="rId11"/>
    <p:sldId id="262" r:id="rId12"/>
    <p:sldId id="261" r:id="rId13"/>
    <p:sldId id="263" r:id="rId14"/>
    <p:sldId id="305" r:id="rId15"/>
    <p:sldId id="306" r:id="rId16"/>
    <p:sldId id="307" r:id="rId17"/>
    <p:sldId id="308" r:id="rId18"/>
    <p:sldId id="309" r:id="rId19"/>
    <p:sldId id="313" r:id="rId20"/>
    <p:sldId id="266" r:id="rId21"/>
    <p:sldId id="268" r:id="rId22"/>
    <p:sldId id="283" r:id="rId23"/>
    <p:sldId id="267" r:id="rId24"/>
    <p:sldId id="284" r:id="rId25"/>
    <p:sldId id="285" r:id="rId26"/>
    <p:sldId id="312" r:id="rId27"/>
    <p:sldId id="269" r:id="rId28"/>
    <p:sldId id="287" r:id="rId29"/>
    <p:sldId id="290" r:id="rId30"/>
    <p:sldId id="286" r:id="rId31"/>
    <p:sldId id="271" r:id="rId32"/>
    <p:sldId id="310" r:id="rId33"/>
    <p:sldId id="289" r:id="rId34"/>
    <p:sldId id="288" r:id="rId35"/>
    <p:sldId id="294" r:id="rId36"/>
    <p:sldId id="299" r:id="rId37"/>
    <p:sldId id="298" r:id="rId38"/>
    <p:sldId id="296" r:id="rId39"/>
    <p:sldId id="314" r:id="rId40"/>
    <p:sldId id="315" r:id="rId41"/>
    <p:sldId id="316" r:id="rId42"/>
    <p:sldId id="317" r:id="rId43"/>
    <p:sldId id="311" r:id="rId44"/>
    <p:sldId id="281" r:id="rId45"/>
    <p:sldId id="27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gdana" initials="B" lastIdx="1" clrIdx="0"/>
  <p:cmAuthor id="1" name="UNA" initials="U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24" autoAdjust="0"/>
  </p:normalViewPr>
  <p:slideViewPr>
    <p:cSldViewPr>
      <p:cViewPr varScale="1">
        <p:scale>
          <a:sx n="75" d="100"/>
          <a:sy n="75" d="100"/>
        </p:scale>
        <p:origin x="156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570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A7EDE2-24CF-48AE-BAC4-9579F224CE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868C0C-855E-45E7-B262-49CB03FEA15C}">
      <dgm:prSet/>
      <dgm:spPr/>
      <dgm:t>
        <a:bodyPr/>
        <a:lstStyle/>
        <a:p>
          <a:r>
            <a:rPr lang="sr-Latn-RS" dirty="0"/>
            <a:t>Informacione tehnologije</a:t>
          </a:r>
          <a:r>
            <a:rPr lang="en-US" dirty="0"/>
            <a:t> (3 </a:t>
          </a:r>
          <a:r>
            <a:rPr lang="en-US" dirty="0" err="1"/>
            <a:t>modula</a:t>
          </a:r>
          <a:r>
            <a:rPr lang="en-US" dirty="0"/>
            <a:t>)</a:t>
          </a:r>
        </a:p>
      </dgm:t>
    </dgm:pt>
    <dgm:pt modelId="{B8FCDB1E-D033-43E8-81AC-43E046988A3E}" type="parTrans" cxnId="{4660F2DC-9CE7-43AD-A143-C661F4A98818}">
      <dgm:prSet/>
      <dgm:spPr/>
      <dgm:t>
        <a:bodyPr/>
        <a:lstStyle/>
        <a:p>
          <a:endParaRPr lang="en-US"/>
        </a:p>
      </dgm:t>
    </dgm:pt>
    <dgm:pt modelId="{18E74324-29E5-431C-809A-DEB5DE6479B6}" type="sibTrans" cxnId="{4660F2DC-9CE7-43AD-A143-C661F4A98818}">
      <dgm:prSet/>
      <dgm:spPr/>
      <dgm:t>
        <a:bodyPr/>
        <a:lstStyle/>
        <a:p>
          <a:endParaRPr lang="en-US"/>
        </a:p>
      </dgm:t>
    </dgm:pt>
    <dgm:pt modelId="{98420B96-66D4-48A2-8256-62FF28AF76AC}">
      <dgm:prSet/>
      <dgm:spPr/>
      <dgm:t>
        <a:bodyPr/>
        <a:lstStyle/>
        <a:p>
          <a:r>
            <a:rPr lang="sr-Latn-RS" dirty="0"/>
            <a:t>Informacione tehnologije</a:t>
          </a:r>
          <a:r>
            <a:rPr lang="en-US" dirty="0"/>
            <a:t> - </a:t>
          </a:r>
          <a:r>
            <a:rPr lang="sr-Latn-RS" dirty="0"/>
            <a:t>Softversko inženjerstvo</a:t>
          </a:r>
          <a:endParaRPr lang="en-US" dirty="0"/>
        </a:p>
      </dgm:t>
    </dgm:pt>
    <dgm:pt modelId="{0B07B3B8-F2C7-4F55-91A4-DE0FD1D40CDA}" type="parTrans" cxnId="{F94DDCBF-28BC-40B7-BA44-14E27251C989}">
      <dgm:prSet/>
      <dgm:spPr/>
      <dgm:t>
        <a:bodyPr/>
        <a:lstStyle/>
        <a:p>
          <a:endParaRPr lang="en-US"/>
        </a:p>
      </dgm:t>
    </dgm:pt>
    <dgm:pt modelId="{44E61DDB-16C1-4137-B7DE-F524C0EE0ECC}" type="sibTrans" cxnId="{F94DDCBF-28BC-40B7-BA44-14E27251C989}">
      <dgm:prSet/>
      <dgm:spPr/>
      <dgm:t>
        <a:bodyPr/>
        <a:lstStyle/>
        <a:p>
          <a:endParaRPr lang="en-US"/>
        </a:p>
      </dgm:t>
    </dgm:pt>
    <dgm:pt modelId="{5F6A2824-C61A-4BE5-8893-508435EEB651}">
      <dgm:prSet/>
      <dgm:spPr/>
      <dgm:t>
        <a:bodyPr/>
        <a:lstStyle/>
        <a:p>
          <a:r>
            <a:rPr lang="sr-Latn-RS" dirty="0"/>
            <a:t>Inženjerstvo zaštite životne sredine</a:t>
          </a:r>
          <a:endParaRPr lang="en-US" dirty="0"/>
        </a:p>
      </dgm:t>
    </dgm:pt>
    <dgm:pt modelId="{109DEEA3-6CD0-4940-8BBF-2D55A31ABF9D}" type="parTrans" cxnId="{C79C59E8-404C-45DD-9383-D0392F027280}">
      <dgm:prSet/>
      <dgm:spPr/>
      <dgm:t>
        <a:bodyPr/>
        <a:lstStyle/>
        <a:p>
          <a:endParaRPr lang="en-US"/>
        </a:p>
      </dgm:t>
    </dgm:pt>
    <dgm:pt modelId="{804A24D4-FD8D-4CF9-B848-7EA48950373F}" type="sibTrans" cxnId="{C79C59E8-404C-45DD-9383-D0392F027280}">
      <dgm:prSet/>
      <dgm:spPr/>
      <dgm:t>
        <a:bodyPr/>
        <a:lstStyle/>
        <a:p>
          <a:endParaRPr lang="en-US"/>
        </a:p>
      </dgm:t>
    </dgm:pt>
    <dgm:pt modelId="{1C30DFC9-FECD-4634-8D7C-58F75AB4E058}">
      <dgm:prSet/>
      <dgm:spPr/>
      <dgm:t>
        <a:bodyPr/>
        <a:lstStyle/>
        <a:p>
          <a:r>
            <a:rPr lang="sr-Latn-RS"/>
            <a:t>Mašinsko inženjerstvo</a:t>
          </a:r>
          <a:endParaRPr lang="en-US"/>
        </a:p>
      </dgm:t>
    </dgm:pt>
    <dgm:pt modelId="{28C87F3A-3378-42B0-9B99-14663C8207BA}" type="parTrans" cxnId="{23C66130-D6DD-407F-8E8C-1CFD938195FC}">
      <dgm:prSet/>
      <dgm:spPr/>
      <dgm:t>
        <a:bodyPr/>
        <a:lstStyle/>
        <a:p>
          <a:endParaRPr lang="en-US"/>
        </a:p>
      </dgm:t>
    </dgm:pt>
    <dgm:pt modelId="{598906D9-364D-4E57-A1E1-68FF9EEC91BB}" type="sibTrans" cxnId="{23C66130-D6DD-407F-8E8C-1CFD938195FC}">
      <dgm:prSet/>
      <dgm:spPr/>
      <dgm:t>
        <a:bodyPr/>
        <a:lstStyle/>
        <a:p>
          <a:endParaRPr lang="en-US"/>
        </a:p>
      </dgm:t>
    </dgm:pt>
    <dgm:pt modelId="{A776CFB3-3928-4FFF-A06B-4CD4941AD393}">
      <dgm:prSet/>
      <dgm:spPr/>
      <dgm:t>
        <a:bodyPr/>
        <a:lstStyle/>
        <a:p>
          <a:r>
            <a:rPr lang="en-US" dirty="0"/>
            <a:t>O</a:t>
          </a:r>
          <a:r>
            <a:rPr lang="sr-Latn-RS" dirty="0"/>
            <a:t>devno inženjerstvo</a:t>
          </a:r>
          <a:endParaRPr lang="en-US" dirty="0"/>
        </a:p>
      </dgm:t>
    </dgm:pt>
    <dgm:pt modelId="{A99220DA-5EA2-4339-AF66-59E04DDA02F1}" type="parTrans" cxnId="{DA961AFC-B4DB-4722-9826-B99E2C0EC08A}">
      <dgm:prSet/>
      <dgm:spPr/>
      <dgm:t>
        <a:bodyPr/>
        <a:lstStyle/>
        <a:p>
          <a:endParaRPr lang="en-US"/>
        </a:p>
      </dgm:t>
    </dgm:pt>
    <dgm:pt modelId="{BF0EB1CD-7F46-4FC7-B962-E24466FF31FA}" type="sibTrans" cxnId="{DA961AFC-B4DB-4722-9826-B99E2C0EC08A}">
      <dgm:prSet/>
      <dgm:spPr/>
      <dgm:t>
        <a:bodyPr/>
        <a:lstStyle/>
        <a:p>
          <a:endParaRPr lang="en-US"/>
        </a:p>
      </dgm:t>
    </dgm:pt>
    <dgm:pt modelId="{EDC02978-5C92-48A0-9650-43912B221CFD}">
      <dgm:prSet/>
      <dgm:spPr/>
      <dgm:t>
        <a:bodyPr/>
        <a:lstStyle/>
        <a:p>
          <a:r>
            <a:rPr lang="sr-Latn-RS"/>
            <a:t>Industrijsko inženjerstvo u eksploataciji nafte i gasa</a:t>
          </a:r>
          <a:endParaRPr lang="en-US"/>
        </a:p>
      </dgm:t>
    </dgm:pt>
    <dgm:pt modelId="{F5676C4C-2D61-43C9-AFC2-492E877EAD7C}" type="parTrans" cxnId="{3D2B5FCF-D049-4C84-B325-4313B39FEA59}">
      <dgm:prSet/>
      <dgm:spPr/>
      <dgm:t>
        <a:bodyPr/>
        <a:lstStyle/>
        <a:p>
          <a:endParaRPr lang="en-US"/>
        </a:p>
      </dgm:t>
    </dgm:pt>
    <dgm:pt modelId="{4A761BAD-6CD9-4FE7-9CBD-8C9C56EDC36E}" type="sibTrans" cxnId="{3D2B5FCF-D049-4C84-B325-4313B39FEA59}">
      <dgm:prSet/>
      <dgm:spPr/>
      <dgm:t>
        <a:bodyPr/>
        <a:lstStyle/>
        <a:p>
          <a:endParaRPr lang="en-US"/>
        </a:p>
      </dgm:t>
    </dgm:pt>
    <dgm:pt modelId="{5AE8DC7B-FC03-4F13-B591-816635BBFDB0}">
      <dgm:prSet/>
      <dgm:spPr/>
      <dgm:t>
        <a:bodyPr/>
        <a:lstStyle/>
        <a:p>
          <a:r>
            <a:rPr lang="sr-Latn-RS"/>
            <a:t>Inženjerski menadžment</a:t>
          </a:r>
          <a:endParaRPr lang="en-US"/>
        </a:p>
      </dgm:t>
    </dgm:pt>
    <dgm:pt modelId="{1AD09B04-AE07-4CB3-97E8-14F17185A6A1}" type="parTrans" cxnId="{6CBE4391-AB54-42A7-8C1C-D15FBEFDC249}">
      <dgm:prSet/>
      <dgm:spPr/>
      <dgm:t>
        <a:bodyPr/>
        <a:lstStyle/>
        <a:p>
          <a:endParaRPr lang="en-US"/>
        </a:p>
      </dgm:t>
    </dgm:pt>
    <dgm:pt modelId="{1FA7C4AC-6F5F-46D8-A7B7-1C43B37AFA94}" type="sibTrans" cxnId="{6CBE4391-AB54-42A7-8C1C-D15FBEFDC249}">
      <dgm:prSet/>
      <dgm:spPr/>
      <dgm:t>
        <a:bodyPr/>
        <a:lstStyle/>
        <a:p>
          <a:endParaRPr lang="en-US"/>
        </a:p>
      </dgm:t>
    </dgm:pt>
    <dgm:pt modelId="{BE520B90-6F1D-41BF-A85C-986E7C0CB784}" type="pres">
      <dgm:prSet presAssocID="{F1A7EDE2-24CF-48AE-BAC4-9579F224CE60}" presName="vert0" presStyleCnt="0">
        <dgm:presLayoutVars>
          <dgm:dir/>
          <dgm:animOne val="branch"/>
          <dgm:animLvl val="lvl"/>
        </dgm:presLayoutVars>
      </dgm:prSet>
      <dgm:spPr/>
    </dgm:pt>
    <dgm:pt modelId="{C85E2BE6-DE36-4160-9197-698C6CFFB6A3}" type="pres">
      <dgm:prSet presAssocID="{6E868C0C-855E-45E7-B262-49CB03FEA15C}" presName="thickLine" presStyleLbl="alignNode1" presStyleIdx="0" presStyleCnt="7"/>
      <dgm:spPr/>
    </dgm:pt>
    <dgm:pt modelId="{108747CB-CD65-41B6-B8C2-E83C8848E548}" type="pres">
      <dgm:prSet presAssocID="{6E868C0C-855E-45E7-B262-49CB03FEA15C}" presName="horz1" presStyleCnt="0"/>
      <dgm:spPr/>
    </dgm:pt>
    <dgm:pt modelId="{B00784BF-F90F-4105-BF13-DE9A1BB5181C}" type="pres">
      <dgm:prSet presAssocID="{6E868C0C-855E-45E7-B262-49CB03FEA15C}" presName="tx1" presStyleLbl="revTx" presStyleIdx="0" presStyleCnt="7"/>
      <dgm:spPr/>
    </dgm:pt>
    <dgm:pt modelId="{6076423D-E482-4FF2-B672-426764D4DA2D}" type="pres">
      <dgm:prSet presAssocID="{6E868C0C-855E-45E7-B262-49CB03FEA15C}" presName="vert1" presStyleCnt="0"/>
      <dgm:spPr/>
    </dgm:pt>
    <dgm:pt modelId="{13A6F15C-B695-4F82-9201-5DD5F8263610}" type="pres">
      <dgm:prSet presAssocID="{98420B96-66D4-48A2-8256-62FF28AF76AC}" presName="thickLine" presStyleLbl="alignNode1" presStyleIdx="1" presStyleCnt="7"/>
      <dgm:spPr/>
    </dgm:pt>
    <dgm:pt modelId="{145E6B59-6CF9-435B-BFDD-95E168064458}" type="pres">
      <dgm:prSet presAssocID="{98420B96-66D4-48A2-8256-62FF28AF76AC}" presName="horz1" presStyleCnt="0"/>
      <dgm:spPr/>
    </dgm:pt>
    <dgm:pt modelId="{A8678C43-C6BB-4186-9198-5FCC0253EED6}" type="pres">
      <dgm:prSet presAssocID="{98420B96-66D4-48A2-8256-62FF28AF76AC}" presName="tx1" presStyleLbl="revTx" presStyleIdx="1" presStyleCnt="7"/>
      <dgm:spPr/>
    </dgm:pt>
    <dgm:pt modelId="{5E283DF0-8546-4122-8BEC-1E25A32AEE46}" type="pres">
      <dgm:prSet presAssocID="{98420B96-66D4-48A2-8256-62FF28AF76AC}" presName="vert1" presStyleCnt="0"/>
      <dgm:spPr/>
    </dgm:pt>
    <dgm:pt modelId="{5574796B-3FB5-4707-9339-70BFFD558E36}" type="pres">
      <dgm:prSet presAssocID="{5F6A2824-C61A-4BE5-8893-508435EEB651}" presName="thickLine" presStyleLbl="alignNode1" presStyleIdx="2" presStyleCnt="7"/>
      <dgm:spPr/>
    </dgm:pt>
    <dgm:pt modelId="{BD3EDD4B-8A49-47A7-B28E-C17115AF646A}" type="pres">
      <dgm:prSet presAssocID="{5F6A2824-C61A-4BE5-8893-508435EEB651}" presName="horz1" presStyleCnt="0"/>
      <dgm:spPr/>
    </dgm:pt>
    <dgm:pt modelId="{0E23E413-B2A7-42F4-B61A-BE59343937FE}" type="pres">
      <dgm:prSet presAssocID="{5F6A2824-C61A-4BE5-8893-508435EEB651}" presName="tx1" presStyleLbl="revTx" presStyleIdx="2" presStyleCnt="7"/>
      <dgm:spPr/>
    </dgm:pt>
    <dgm:pt modelId="{421890CA-ADF0-45CA-B4A5-0DA6E39DAEC3}" type="pres">
      <dgm:prSet presAssocID="{5F6A2824-C61A-4BE5-8893-508435EEB651}" presName="vert1" presStyleCnt="0"/>
      <dgm:spPr/>
    </dgm:pt>
    <dgm:pt modelId="{30D3ECDA-F87D-49FF-ABD3-DA24835E38C1}" type="pres">
      <dgm:prSet presAssocID="{1C30DFC9-FECD-4634-8D7C-58F75AB4E058}" presName="thickLine" presStyleLbl="alignNode1" presStyleIdx="3" presStyleCnt="7"/>
      <dgm:spPr/>
    </dgm:pt>
    <dgm:pt modelId="{1AA2ECEB-5228-4FF3-8548-A0CBE584DC51}" type="pres">
      <dgm:prSet presAssocID="{1C30DFC9-FECD-4634-8D7C-58F75AB4E058}" presName="horz1" presStyleCnt="0"/>
      <dgm:spPr/>
    </dgm:pt>
    <dgm:pt modelId="{66DAB877-E429-48B4-96CA-788C01EE7809}" type="pres">
      <dgm:prSet presAssocID="{1C30DFC9-FECD-4634-8D7C-58F75AB4E058}" presName="tx1" presStyleLbl="revTx" presStyleIdx="3" presStyleCnt="7"/>
      <dgm:spPr/>
    </dgm:pt>
    <dgm:pt modelId="{7B7CDCA3-E0D9-4599-8311-24E1035F00EB}" type="pres">
      <dgm:prSet presAssocID="{1C30DFC9-FECD-4634-8D7C-58F75AB4E058}" presName="vert1" presStyleCnt="0"/>
      <dgm:spPr/>
    </dgm:pt>
    <dgm:pt modelId="{5CD62E74-7401-4819-A962-43CCD6FEC329}" type="pres">
      <dgm:prSet presAssocID="{A776CFB3-3928-4FFF-A06B-4CD4941AD393}" presName="thickLine" presStyleLbl="alignNode1" presStyleIdx="4" presStyleCnt="7"/>
      <dgm:spPr/>
    </dgm:pt>
    <dgm:pt modelId="{C5C5FD88-5DA2-422A-AA92-3B9714B7D08C}" type="pres">
      <dgm:prSet presAssocID="{A776CFB3-3928-4FFF-A06B-4CD4941AD393}" presName="horz1" presStyleCnt="0"/>
      <dgm:spPr/>
    </dgm:pt>
    <dgm:pt modelId="{16496BF0-7CB1-4680-9B1D-DE45B7AC238C}" type="pres">
      <dgm:prSet presAssocID="{A776CFB3-3928-4FFF-A06B-4CD4941AD393}" presName="tx1" presStyleLbl="revTx" presStyleIdx="4" presStyleCnt="7"/>
      <dgm:spPr/>
    </dgm:pt>
    <dgm:pt modelId="{A4AACBCC-483C-44FA-8514-845D0FCBA731}" type="pres">
      <dgm:prSet presAssocID="{A776CFB3-3928-4FFF-A06B-4CD4941AD393}" presName="vert1" presStyleCnt="0"/>
      <dgm:spPr/>
    </dgm:pt>
    <dgm:pt modelId="{256E9743-6D5C-46FF-BE9C-BF7D45429B0F}" type="pres">
      <dgm:prSet presAssocID="{EDC02978-5C92-48A0-9650-43912B221CFD}" presName="thickLine" presStyleLbl="alignNode1" presStyleIdx="5" presStyleCnt="7"/>
      <dgm:spPr/>
    </dgm:pt>
    <dgm:pt modelId="{1928185B-822B-41F7-837B-792E13F086F4}" type="pres">
      <dgm:prSet presAssocID="{EDC02978-5C92-48A0-9650-43912B221CFD}" presName="horz1" presStyleCnt="0"/>
      <dgm:spPr/>
    </dgm:pt>
    <dgm:pt modelId="{FB19C13B-311B-4417-9337-622AED7D02A0}" type="pres">
      <dgm:prSet presAssocID="{EDC02978-5C92-48A0-9650-43912B221CFD}" presName="tx1" presStyleLbl="revTx" presStyleIdx="5" presStyleCnt="7"/>
      <dgm:spPr/>
    </dgm:pt>
    <dgm:pt modelId="{F1E2CDC4-3E2B-477A-A060-01CC4C467763}" type="pres">
      <dgm:prSet presAssocID="{EDC02978-5C92-48A0-9650-43912B221CFD}" presName="vert1" presStyleCnt="0"/>
      <dgm:spPr/>
    </dgm:pt>
    <dgm:pt modelId="{E7754036-15E0-4ED7-A75A-34139779FBEA}" type="pres">
      <dgm:prSet presAssocID="{5AE8DC7B-FC03-4F13-B591-816635BBFDB0}" presName="thickLine" presStyleLbl="alignNode1" presStyleIdx="6" presStyleCnt="7"/>
      <dgm:spPr/>
    </dgm:pt>
    <dgm:pt modelId="{FF7CB379-B6C4-4119-B590-5B1377F3CB3B}" type="pres">
      <dgm:prSet presAssocID="{5AE8DC7B-FC03-4F13-B591-816635BBFDB0}" presName="horz1" presStyleCnt="0"/>
      <dgm:spPr/>
    </dgm:pt>
    <dgm:pt modelId="{8205AD69-3698-4606-9CA5-C34F72D5E614}" type="pres">
      <dgm:prSet presAssocID="{5AE8DC7B-FC03-4F13-B591-816635BBFDB0}" presName="tx1" presStyleLbl="revTx" presStyleIdx="6" presStyleCnt="7"/>
      <dgm:spPr/>
    </dgm:pt>
    <dgm:pt modelId="{75EF9533-F293-4745-B537-50D94D265F22}" type="pres">
      <dgm:prSet presAssocID="{5AE8DC7B-FC03-4F13-B591-816635BBFDB0}" presName="vert1" presStyleCnt="0"/>
      <dgm:spPr/>
    </dgm:pt>
  </dgm:ptLst>
  <dgm:cxnLst>
    <dgm:cxn modelId="{23C66130-D6DD-407F-8E8C-1CFD938195FC}" srcId="{F1A7EDE2-24CF-48AE-BAC4-9579F224CE60}" destId="{1C30DFC9-FECD-4634-8D7C-58F75AB4E058}" srcOrd="3" destOrd="0" parTransId="{28C87F3A-3378-42B0-9B99-14663C8207BA}" sibTransId="{598906D9-364D-4E57-A1E1-68FF9EEC91BB}"/>
    <dgm:cxn modelId="{096C8437-59E0-4C86-9B1A-747544CCC6AC}" type="presOf" srcId="{5F6A2824-C61A-4BE5-8893-508435EEB651}" destId="{0E23E413-B2A7-42F4-B61A-BE59343937FE}" srcOrd="0" destOrd="0" presId="urn:microsoft.com/office/officeart/2008/layout/LinedList"/>
    <dgm:cxn modelId="{0206AC5B-440A-4268-AB91-F94CB258DFDF}" type="presOf" srcId="{EDC02978-5C92-48A0-9650-43912B221CFD}" destId="{FB19C13B-311B-4417-9337-622AED7D02A0}" srcOrd="0" destOrd="0" presId="urn:microsoft.com/office/officeart/2008/layout/LinedList"/>
    <dgm:cxn modelId="{07E5D761-6FDB-4CE4-9065-833466ED9E0C}" type="presOf" srcId="{6E868C0C-855E-45E7-B262-49CB03FEA15C}" destId="{B00784BF-F90F-4105-BF13-DE9A1BB5181C}" srcOrd="0" destOrd="0" presId="urn:microsoft.com/office/officeart/2008/layout/LinedList"/>
    <dgm:cxn modelId="{3845B542-2B21-47DF-94F8-5B399B5A87DF}" type="presOf" srcId="{98420B96-66D4-48A2-8256-62FF28AF76AC}" destId="{A8678C43-C6BB-4186-9198-5FCC0253EED6}" srcOrd="0" destOrd="0" presId="urn:microsoft.com/office/officeart/2008/layout/LinedList"/>
    <dgm:cxn modelId="{6CBE4391-AB54-42A7-8C1C-D15FBEFDC249}" srcId="{F1A7EDE2-24CF-48AE-BAC4-9579F224CE60}" destId="{5AE8DC7B-FC03-4F13-B591-816635BBFDB0}" srcOrd="6" destOrd="0" parTransId="{1AD09B04-AE07-4CB3-97E8-14F17185A6A1}" sibTransId="{1FA7C4AC-6F5F-46D8-A7B7-1C43B37AFA94}"/>
    <dgm:cxn modelId="{F94DDCBF-28BC-40B7-BA44-14E27251C989}" srcId="{F1A7EDE2-24CF-48AE-BAC4-9579F224CE60}" destId="{98420B96-66D4-48A2-8256-62FF28AF76AC}" srcOrd="1" destOrd="0" parTransId="{0B07B3B8-F2C7-4F55-91A4-DE0FD1D40CDA}" sibTransId="{44E61DDB-16C1-4137-B7DE-F524C0EE0ECC}"/>
    <dgm:cxn modelId="{3D2B5FCF-D049-4C84-B325-4313B39FEA59}" srcId="{F1A7EDE2-24CF-48AE-BAC4-9579F224CE60}" destId="{EDC02978-5C92-48A0-9650-43912B221CFD}" srcOrd="5" destOrd="0" parTransId="{F5676C4C-2D61-43C9-AFC2-492E877EAD7C}" sibTransId="{4A761BAD-6CD9-4FE7-9CBD-8C9C56EDC36E}"/>
    <dgm:cxn modelId="{4660F2DC-9CE7-43AD-A143-C661F4A98818}" srcId="{F1A7EDE2-24CF-48AE-BAC4-9579F224CE60}" destId="{6E868C0C-855E-45E7-B262-49CB03FEA15C}" srcOrd="0" destOrd="0" parTransId="{B8FCDB1E-D033-43E8-81AC-43E046988A3E}" sibTransId="{18E74324-29E5-431C-809A-DEB5DE6479B6}"/>
    <dgm:cxn modelId="{25BADDE2-F101-4F98-B9AE-0DC3D3B46E10}" type="presOf" srcId="{1C30DFC9-FECD-4634-8D7C-58F75AB4E058}" destId="{66DAB877-E429-48B4-96CA-788C01EE7809}" srcOrd="0" destOrd="0" presId="urn:microsoft.com/office/officeart/2008/layout/LinedList"/>
    <dgm:cxn modelId="{C79C59E8-404C-45DD-9383-D0392F027280}" srcId="{F1A7EDE2-24CF-48AE-BAC4-9579F224CE60}" destId="{5F6A2824-C61A-4BE5-8893-508435EEB651}" srcOrd="2" destOrd="0" parTransId="{109DEEA3-6CD0-4940-8BBF-2D55A31ABF9D}" sibTransId="{804A24D4-FD8D-4CF9-B848-7EA48950373F}"/>
    <dgm:cxn modelId="{A0F0CCF1-13FE-44D8-BA53-1BC8292FE295}" type="presOf" srcId="{A776CFB3-3928-4FFF-A06B-4CD4941AD393}" destId="{16496BF0-7CB1-4680-9B1D-DE45B7AC238C}" srcOrd="0" destOrd="0" presId="urn:microsoft.com/office/officeart/2008/layout/LinedList"/>
    <dgm:cxn modelId="{4EB423F5-8C8E-4CAF-BD03-CB45B8836460}" type="presOf" srcId="{5AE8DC7B-FC03-4F13-B591-816635BBFDB0}" destId="{8205AD69-3698-4606-9CA5-C34F72D5E614}" srcOrd="0" destOrd="0" presId="urn:microsoft.com/office/officeart/2008/layout/LinedList"/>
    <dgm:cxn modelId="{DA961AFC-B4DB-4722-9826-B99E2C0EC08A}" srcId="{F1A7EDE2-24CF-48AE-BAC4-9579F224CE60}" destId="{A776CFB3-3928-4FFF-A06B-4CD4941AD393}" srcOrd="4" destOrd="0" parTransId="{A99220DA-5EA2-4339-AF66-59E04DDA02F1}" sibTransId="{BF0EB1CD-7F46-4FC7-B962-E24466FF31FA}"/>
    <dgm:cxn modelId="{AC3C9BFE-DB37-42CC-870E-0F247A1997DB}" type="presOf" srcId="{F1A7EDE2-24CF-48AE-BAC4-9579F224CE60}" destId="{BE520B90-6F1D-41BF-A85C-986E7C0CB784}" srcOrd="0" destOrd="0" presId="urn:microsoft.com/office/officeart/2008/layout/LinedList"/>
    <dgm:cxn modelId="{74522148-7493-42B5-82F0-25C9253E06F0}" type="presParOf" srcId="{BE520B90-6F1D-41BF-A85C-986E7C0CB784}" destId="{C85E2BE6-DE36-4160-9197-698C6CFFB6A3}" srcOrd="0" destOrd="0" presId="urn:microsoft.com/office/officeart/2008/layout/LinedList"/>
    <dgm:cxn modelId="{81FA67AD-161F-47C7-A94C-4ADB8FCE7A23}" type="presParOf" srcId="{BE520B90-6F1D-41BF-A85C-986E7C0CB784}" destId="{108747CB-CD65-41B6-B8C2-E83C8848E548}" srcOrd="1" destOrd="0" presId="urn:microsoft.com/office/officeart/2008/layout/LinedList"/>
    <dgm:cxn modelId="{8BF459E5-F01A-492A-86AF-198DAD6DC47F}" type="presParOf" srcId="{108747CB-CD65-41B6-B8C2-E83C8848E548}" destId="{B00784BF-F90F-4105-BF13-DE9A1BB5181C}" srcOrd="0" destOrd="0" presId="urn:microsoft.com/office/officeart/2008/layout/LinedList"/>
    <dgm:cxn modelId="{BFEA7BEA-A066-4328-83DF-651F933B54FE}" type="presParOf" srcId="{108747CB-CD65-41B6-B8C2-E83C8848E548}" destId="{6076423D-E482-4FF2-B672-426764D4DA2D}" srcOrd="1" destOrd="0" presId="urn:microsoft.com/office/officeart/2008/layout/LinedList"/>
    <dgm:cxn modelId="{B7022717-F152-4801-BE7E-0C4EB8802275}" type="presParOf" srcId="{BE520B90-6F1D-41BF-A85C-986E7C0CB784}" destId="{13A6F15C-B695-4F82-9201-5DD5F8263610}" srcOrd="2" destOrd="0" presId="urn:microsoft.com/office/officeart/2008/layout/LinedList"/>
    <dgm:cxn modelId="{737F7FBA-71F8-458B-889A-0140AD7766AD}" type="presParOf" srcId="{BE520B90-6F1D-41BF-A85C-986E7C0CB784}" destId="{145E6B59-6CF9-435B-BFDD-95E168064458}" srcOrd="3" destOrd="0" presId="urn:microsoft.com/office/officeart/2008/layout/LinedList"/>
    <dgm:cxn modelId="{790A0036-91B3-4F82-8976-AEE8B82D98D5}" type="presParOf" srcId="{145E6B59-6CF9-435B-BFDD-95E168064458}" destId="{A8678C43-C6BB-4186-9198-5FCC0253EED6}" srcOrd="0" destOrd="0" presId="urn:microsoft.com/office/officeart/2008/layout/LinedList"/>
    <dgm:cxn modelId="{85326939-DE9F-46E6-9D66-BA32228D9E7C}" type="presParOf" srcId="{145E6B59-6CF9-435B-BFDD-95E168064458}" destId="{5E283DF0-8546-4122-8BEC-1E25A32AEE46}" srcOrd="1" destOrd="0" presId="urn:microsoft.com/office/officeart/2008/layout/LinedList"/>
    <dgm:cxn modelId="{F5655BBD-AD45-4B2E-9EEF-9F949D458ED3}" type="presParOf" srcId="{BE520B90-6F1D-41BF-A85C-986E7C0CB784}" destId="{5574796B-3FB5-4707-9339-70BFFD558E36}" srcOrd="4" destOrd="0" presId="urn:microsoft.com/office/officeart/2008/layout/LinedList"/>
    <dgm:cxn modelId="{F847F359-369F-4B57-8634-0379490155DD}" type="presParOf" srcId="{BE520B90-6F1D-41BF-A85C-986E7C0CB784}" destId="{BD3EDD4B-8A49-47A7-B28E-C17115AF646A}" srcOrd="5" destOrd="0" presId="urn:microsoft.com/office/officeart/2008/layout/LinedList"/>
    <dgm:cxn modelId="{997D50D1-E4C5-4861-B761-F19C6B420B7A}" type="presParOf" srcId="{BD3EDD4B-8A49-47A7-B28E-C17115AF646A}" destId="{0E23E413-B2A7-42F4-B61A-BE59343937FE}" srcOrd="0" destOrd="0" presId="urn:microsoft.com/office/officeart/2008/layout/LinedList"/>
    <dgm:cxn modelId="{C116FC42-74B8-4436-B3E6-F5F5C07FC8E1}" type="presParOf" srcId="{BD3EDD4B-8A49-47A7-B28E-C17115AF646A}" destId="{421890CA-ADF0-45CA-B4A5-0DA6E39DAEC3}" srcOrd="1" destOrd="0" presId="urn:microsoft.com/office/officeart/2008/layout/LinedList"/>
    <dgm:cxn modelId="{41E5F7F9-2C6A-4F3A-8C86-9FCA011C6F36}" type="presParOf" srcId="{BE520B90-6F1D-41BF-A85C-986E7C0CB784}" destId="{30D3ECDA-F87D-49FF-ABD3-DA24835E38C1}" srcOrd="6" destOrd="0" presId="urn:microsoft.com/office/officeart/2008/layout/LinedList"/>
    <dgm:cxn modelId="{D681D55B-9232-4073-A6DF-52DFDAF94FC3}" type="presParOf" srcId="{BE520B90-6F1D-41BF-A85C-986E7C0CB784}" destId="{1AA2ECEB-5228-4FF3-8548-A0CBE584DC51}" srcOrd="7" destOrd="0" presId="urn:microsoft.com/office/officeart/2008/layout/LinedList"/>
    <dgm:cxn modelId="{15694362-D8A2-4DF1-BE4E-5962B319B6DA}" type="presParOf" srcId="{1AA2ECEB-5228-4FF3-8548-A0CBE584DC51}" destId="{66DAB877-E429-48B4-96CA-788C01EE7809}" srcOrd="0" destOrd="0" presId="urn:microsoft.com/office/officeart/2008/layout/LinedList"/>
    <dgm:cxn modelId="{65967ABA-DA3B-4E97-BF0E-EB2444358088}" type="presParOf" srcId="{1AA2ECEB-5228-4FF3-8548-A0CBE584DC51}" destId="{7B7CDCA3-E0D9-4599-8311-24E1035F00EB}" srcOrd="1" destOrd="0" presId="urn:microsoft.com/office/officeart/2008/layout/LinedList"/>
    <dgm:cxn modelId="{DF24C2B5-4633-4C6D-9B5B-F86093F0AC10}" type="presParOf" srcId="{BE520B90-6F1D-41BF-A85C-986E7C0CB784}" destId="{5CD62E74-7401-4819-A962-43CCD6FEC329}" srcOrd="8" destOrd="0" presId="urn:microsoft.com/office/officeart/2008/layout/LinedList"/>
    <dgm:cxn modelId="{BDFDACFE-A692-4F35-B5F0-FCEA96FE5166}" type="presParOf" srcId="{BE520B90-6F1D-41BF-A85C-986E7C0CB784}" destId="{C5C5FD88-5DA2-422A-AA92-3B9714B7D08C}" srcOrd="9" destOrd="0" presId="urn:microsoft.com/office/officeart/2008/layout/LinedList"/>
    <dgm:cxn modelId="{18440DC8-567A-4D4B-950F-1ED5183A198E}" type="presParOf" srcId="{C5C5FD88-5DA2-422A-AA92-3B9714B7D08C}" destId="{16496BF0-7CB1-4680-9B1D-DE45B7AC238C}" srcOrd="0" destOrd="0" presId="urn:microsoft.com/office/officeart/2008/layout/LinedList"/>
    <dgm:cxn modelId="{667D91BC-4553-44ED-A2C7-14F17A4FA9AB}" type="presParOf" srcId="{C5C5FD88-5DA2-422A-AA92-3B9714B7D08C}" destId="{A4AACBCC-483C-44FA-8514-845D0FCBA731}" srcOrd="1" destOrd="0" presId="urn:microsoft.com/office/officeart/2008/layout/LinedList"/>
    <dgm:cxn modelId="{B6F267BA-4324-4A1E-94A4-01ADB96F0FB1}" type="presParOf" srcId="{BE520B90-6F1D-41BF-A85C-986E7C0CB784}" destId="{256E9743-6D5C-46FF-BE9C-BF7D45429B0F}" srcOrd="10" destOrd="0" presId="urn:microsoft.com/office/officeart/2008/layout/LinedList"/>
    <dgm:cxn modelId="{652C5161-893A-48B4-8144-4442C17C8AC6}" type="presParOf" srcId="{BE520B90-6F1D-41BF-A85C-986E7C0CB784}" destId="{1928185B-822B-41F7-837B-792E13F086F4}" srcOrd="11" destOrd="0" presId="urn:microsoft.com/office/officeart/2008/layout/LinedList"/>
    <dgm:cxn modelId="{F9B960A9-34CD-4FA6-842F-A0C13492B721}" type="presParOf" srcId="{1928185B-822B-41F7-837B-792E13F086F4}" destId="{FB19C13B-311B-4417-9337-622AED7D02A0}" srcOrd="0" destOrd="0" presId="urn:microsoft.com/office/officeart/2008/layout/LinedList"/>
    <dgm:cxn modelId="{0B61EE26-3800-4DEB-A83B-314F1E4F2F0C}" type="presParOf" srcId="{1928185B-822B-41F7-837B-792E13F086F4}" destId="{F1E2CDC4-3E2B-477A-A060-01CC4C467763}" srcOrd="1" destOrd="0" presId="urn:microsoft.com/office/officeart/2008/layout/LinedList"/>
    <dgm:cxn modelId="{8F67DE32-0F62-4220-A84F-EF3A81AE0D8B}" type="presParOf" srcId="{BE520B90-6F1D-41BF-A85C-986E7C0CB784}" destId="{E7754036-15E0-4ED7-A75A-34139779FBEA}" srcOrd="12" destOrd="0" presId="urn:microsoft.com/office/officeart/2008/layout/LinedList"/>
    <dgm:cxn modelId="{DEB44468-357A-4FA3-BC66-B87F5A4A19E4}" type="presParOf" srcId="{BE520B90-6F1D-41BF-A85C-986E7C0CB784}" destId="{FF7CB379-B6C4-4119-B590-5B1377F3CB3B}" srcOrd="13" destOrd="0" presId="urn:microsoft.com/office/officeart/2008/layout/LinedList"/>
    <dgm:cxn modelId="{948E79A5-54F6-4720-9E9D-599B80D57798}" type="presParOf" srcId="{FF7CB379-B6C4-4119-B590-5B1377F3CB3B}" destId="{8205AD69-3698-4606-9CA5-C34F72D5E614}" srcOrd="0" destOrd="0" presId="urn:microsoft.com/office/officeart/2008/layout/LinedList"/>
    <dgm:cxn modelId="{E7E30DDA-F700-49AC-AF2A-BE491F24D4FE}" type="presParOf" srcId="{FF7CB379-B6C4-4119-B590-5B1377F3CB3B}" destId="{75EF9533-F293-4745-B537-50D94D265F2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4B286A-081C-4A95-84D3-B84E5BBFC36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8EF724-D2A0-46E8-BE50-65A094B306D5}">
      <dgm:prSet/>
      <dgm:spPr>
        <a:solidFill>
          <a:srgbClr val="92D050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Obavezni</a:t>
          </a:r>
          <a:r>
            <a:rPr lang="sr-Latn-RS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predmeti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sr-Latn-RS" b="1" dirty="0">
              <a:solidFill>
                <a:schemeClr val="tx1"/>
              </a:solidFill>
            </a:rPr>
            <a:t>na višim godinama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dirty="0" err="1">
              <a:solidFill>
                <a:schemeClr val="tx1"/>
              </a:solidFill>
            </a:rPr>
            <a:t>kao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izborni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predmeti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dirty="0" err="1">
              <a:solidFill>
                <a:schemeClr val="tx1"/>
              </a:solidFill>
            </a:rPr>
            <a:t>su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definisani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na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osnovu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dominantnih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identifikovanih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problema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zaštite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životne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sredine</a:t>
          </a:r>
          <a:r>
            <a:rPr lang="en-US" dirty="0">
              <a:solidFill>
                <a:schemeClr val="tx1"/>
              </a:solidFill>
            </a:rPr>
            <a:t> u </a:t>
          </a:r>
          <a:r>
            <a:rPr lang="en-US" dirty="0" err="1">
              <a:solidFill>
                <a:schemeClr val="tx1"/>
              </a:solidFill>
            </a:rPr>
            <a:t>industriji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dirty="0" err="1">
              <a:solidFill>
                <a:schemeClr val="tx1"/>
              </a:solidFill>
            </a:rPr>
            <a:t>privredi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nauci</a:t>
          </a:r>
          <a:r>
            <a:rPr lang="en-US" dirty="0">
              <a:solidFill>
                <a:schemeClr val="tx1"/>
              </a:solidFill>
            </a:rPr>
            <a:t>, za </a:t>
          </a:r>
          <a:r>
            <a:rPr lang="en-US" dirty="0" err="1">
              <a:solidFill>
                <a:schemeClr val="tx1"/>
              </a:solidFill>
            </a:rPr>
            <a:t>održivo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rešavanje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ozbiljnih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akumuliranih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problema</a:t>
          </a:r>
          <a:r>
            <a:rPr lang="en-US" dirty="0">
              <a:solidFill>
                <a:schemeClr val="tx1"/>
              </a:solidFill>
            </a:rPr>
            <a:t> u </a:t>
          </a:r>
          <a:r>
            <a:rPr lang="en-US" dirty="0" err="1">
              <a:solidFill>
                <a:schemeClr val="tx1"/>
              </a:solidFill>
            </a:rPr>
            <a:t>životnoj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sredini</a:t>
          </a:r>
          <a:r>
            <a:rPr lang="en-US" dirty="0">
              <a:solidFill>
                <a:schemeClr val="tx1"/>
              </a:solidFill>
            </a:rPr>
            <a:t>, u </a:t>
          </a:r>
          <a:r>
            <a:rPr lang="en-US" dirty="0" err="1">
              <a:solidFill>
                <a:schemeClr val="tx1"/>
              </a:solidFill>
            </a:rPr>
            <a:t>našoj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zemlji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dirty="0" err="1">
              <a:solidFill>
                <a:schemeClr val="tx1"/>
              </a:solidFill>
            </a:rPr>
            <a:t>regionu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globalno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dirty="0" err="1">
              <a:solidFill>
                <a:schemeClr val="tx1"/>
              </a:solidFill>
            </a:rPr>
            <a:t>kao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na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osnovu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iskustava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sličnih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studijskih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programa</a:t>
          </a:r>
          <a:r>
            <a:rPr lang="en-US" dirty="0">
              <a:solidFill>
                <a:schemeClr val="tx1"/>
              </a:solidFill>
            </a:rPr>
            <a:t> u EU </a:t>
          </a:r>
          <a:r>
            <a:rPr lang="en-US" dirty="0" err="1">
              <a:solidFill>
                <a:schemeClr val="tx1"/>
              </a:solidFill>
            </a:rPr>
            <a:t>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zemljama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širom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sveta</a:t>
          </a:r>
          <a:endParaRPr lang="en-US" dirty="0">
            <a:solidFill>
              <a:schemeClr val="tx1"/>
            </a:solidFill>
          </a:endParaRPr>
        </a:p>
      </dgm:t>
    </dgm:pt>
    <dgm:pt modelId="{9F199C22-8537-4F79-BC61-A099D09D7676}" type="parTrans" cxnId="{043ED757-883C-4AA2-9035-D9F4C39B33ED}">
      <dgm:prSet/>
      <dgm:spPr/>
      <dgm:t>
        <a:bodyPr/>
        <a:lstStyle/>
        <a:p>
          <a:endParaRPr lang="en-US"/>
        </a:p>
      </dgm:t>
    </dgm:pt>
    <dgm:pt modelId="{3A9615DE-696D-4818-9CA9-3D5DC8B332CD}" type="sibTrans" cxnId="{043ED757-883C-4AA2-9035-D9F4C39B33ED}">
      <dgm:prSet/>
      <dgm:spPr/>
      <dgm:t>
        <a:bodyPr/>
        <a:lstStyle/>
        <a:p>
          <a:endParaRPr lang="en-US"/>
        </a:p>
      </dgm:t>
    </dgm:pt>
    <dgm:pt modelId="{414D5011-FF18-484E-8B42-867F44C117BB}">
      <dgm:prSet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Po </a:t>
          </a:r>
          <a:r>
            <a:rPr lang="en-US" dirty="0" err="1">
              <a:solidFill>
                <a:schemeClr val="tx1"/>
              </a:solidFill>
            </a:rPr>
            <a:t>upisu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četvrte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godine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studentima</a:t>
          </a:r>
          <a:r>
            <a:rPr lang="en-US" dirty="0">
              <a:solidFill>
                <a:schemeClr val="tx1"/>
              </a:solidFill>
            </a:rPr>
            <a:t> se </a:t>
          </a:r>
          <a:r>
            <a:rPr lang="en-US" dirty="0" err="1">
              <a:solidFill>
                <a:schemeClr val="tx1"/>
              </a:solidFill>
            </a:rPr>
            <a:t>pruža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mogućnost</a:t>
          </a:r>
          <a:r>
            <a:rPr lang="en-US" dirty="0">
              <a:solidFill>
                <a:schemeClr val="tx1"/>
              </a:solidFill>
            </a:rPr>
            <a:t> da se, </a:t>
          </a:r>
          <a:r>
            <a:rPr lang="en-US" dirty="0" err="1">
              <a:solidFill>
                <a:schemeClr val="tx1"/>
              </a:solidFill>
            </a:rPr>
            <a:t>shodno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sopstvenim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naklonostima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željama</a:t>
          </a:r>
          <a:r>
            <a:rPr lang="en-US" dirty="0">
              <a:solidFill>
                <a:schemeClr val="tx1"/>
              </a:solidFill>
            </a:rPr>
            <a:t>, pored </a:t>
          </a:r>
          <a:r>
            <a:rPr lang="en-US" dirty="0" err="1">
              <a:solidFill>
                <a:schemeClr val="tx1"/>
              </a:solidFill>
            </a:rPr>
            <a:t>obaveznih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predmeta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odluče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</a:t>
          </a:r>
          <a:r>
            <a:rPr lang="en-US" dirty="0">
              <a:solidFill>
                <a:schemeClr val="tx1"/>
              </a:solidFill>
            </a:rPr>
            <a:t> za </a:t>
          </a:r>
          <a:r>
            <a:rPr lang="en-US" b="1" dirty="0" err="1">
              <a:solidFill>
                <a:schemeClr val="tx1"/>
              </a:solidFill>
            </a:rPr>
            <a:t>izborne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predmete</a:t>
          </a:r>
          <a:endParaRPr lang="en-US" dirty="0">
            <a:solidFill>
              <a:schemeClr val="tx1"/>
            </a:solidFill>
          </a:endParaRPr>
        </a:p>
      </dgm:t>
    </dgm:pt>
    <dgm:pt modelId="{2AC875B1-B708-40CA-AC89-C9A5A4E3BE80}" type="parTrans" cxnId="{3DCC7C51-7A8A-41FF-A43F-4EEEC5925662}">
      <dgm:prSet/>
      <dgm:spPr/>
      <dgm:t>
        <a:bodyPr/>
        <a:lstStyle/>
        <a:p>
          <a:endParaRPr lang="en-US"/>
        </a:p>
      </dgm:t>
    </dgm:pt>
    <dgm:pt modelId="{2F07D4F8-D73C-4E5C-9CE5-696CDC82B23B}" type="sibTrans" cxnId="{3DCC7C51-7A8A-41FF-A43F-4EEEC5925662}">
      <dgm:prSet/>
      <dgm:spPr/>
      <dgm:t>
        <a:bodyPr/>
        <a:lstStyle/>
        <a:p>
          <a:endParaRPr lang="en-US"/>
        </a:p>
      </dgm:t>
    </dgm:pt>
    <dgm:pt modelId="{666FAFDE-2C60-43D7-AB29-A0522D1E4724}" type="pres">
      <dgm:prSet presAssocID="{6E4B286A-081C-4A95-84D3-B84E5BBFC364}" presName="linear" presStyleCnt="0">
        <dgm:presLayoutVars>
          <dgm:animLvl val="lvl"/>
          <dgm:resizeHandles val="exact"/>
        </dgm:presLayoutVars>
      </dgm:prSet>
      <dgm:spPr/>
    </dgm:pt>
    <dgm:pt modelId="{50CF508F-53F6-42A7-9F5B-8E0D92533655}" type="pres">
      <dgm:prSet presAssocID="{D98EF724-D2A0-46E8-BE50-65A094B306D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7298302-0B7D-4495-A78E-3221E0C860AB}" type="pres">
      <dgm:prSet presAssocID="{3A9615DE-696D-4818-9CA9-3D5DC8B332CD}" presName="spacer" presStyleCnt="0"/>
      <dgm:spPr/>
    </dgm:pt>
    <dgm:pt modelId="{C88780A2-00E4-4610-A824-46D30BA10299}" type="pres">
      <dgm:prSet presAssocID="{414D5011-FF18-484E-8B42-867F44C117B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593972F-E1CE-4BE3-8EE5-52B168C9A12A}" type="presOf" srcId="{414D5011-FF18-484E-8B42-867F44C117BB}" destId="{C88780A2-00E4-4610-A824-46D30BA10299}" srcOrd="0" destOrd="0" presId="urn:microsoft.com/office/officeart/2005/8/layout/vList2"/>
    <dgm:cxn modelId="{3DCC7C51-7A8A-41FF-A43F-4EEEC5925662}" srcId="{6E4B286A-081C-4A95-84D3-B84E5BBFC364}" destId="{414D5011-FF18-484E-8B42-867F44C117BB}" srcOrd="1" destOrd="0" parTransId="{2AC875B1-B708-40CA-AC89-C9A5A4E3BE80}" sibTransId="{2F07D4F8-D73C-4E5C-9CE5-696CDC82B23B}"/>
    <dgm:cxn modelId="{043ED757-883C-4AA2-9035-D9F4C39B33ED}" srcId="{6E4B286A-081C-4A95-84D3-B84E5BBFC364}" destId="{D98EF724-D2A0-46E8-BE50-65A094B306D5}" srcOrd="0" destOrd="0" parTransId="{9F199C22-8537-4F79-BC61-A099D09D7676}" sibTransId="{3A9615DE-696D-4818-9CA9-3D5DC8B332CD}"/>
    <dgm:cxn modelId="{1E7FB5A9-6906-4FF4-9CC6-29A5F4534D56}" type="presOf" srcId="{D98EF724-D2A0-46E8-BE50-65A094B306D5}" destId="{50CF508F-53F6-42A7-9F5B-8E0D92533655}" srcOrd="0" destOrd="0" presId="urn:microsoft.com/office/officeart/2005/8/layout/vList2"/>
    <dgm:cxn modelId="{349FF5F0-42A2-4327-A74A-84D32CA36B05}" type="presOf" srcId="{6E4B286A-081C-4A95-84D3-B84E5BBFC364}" destId="{666FAFDE-2C60-43D7-AB29-A0522D1E4724}" srcOrd="0" destOrd="0" presId="urn:microsoft.com/office/officeart/2005/8/layout/vList2"/>
    <dgm:cxn modelId="{AA6280B1-F321-4F20-BC25-778C7397150F}" type="presParOf" srcId="{666FAFDE-2C60-43D7-AB29-A0522D1E4724}" destId="{50CF508F-53F6-42A7-9F5B-8E0D92533655}" srcOrd="0" destOrd="0" presId="urn:microsoft.com/office/officeart/2005/8/layout/vList2"/>
    <dgm:cxn modelId="{A5C72FF5-6650-4B43-9DA8-322730F3D574}" type="presParOf" srcId="{666FAFDE-2C60-43D7-AB29-A0522D1E4724}" destId="{97298302-0B7D-4495-A78E-3221E0C860AB}" srcOrd="1" destOrd="0" presId="urn:microsoft.com/office/officeart/2005/8/layout/vList2"/>
    <dgm:cxn modelId="{100829CD-2169-4DEE-A0A8-00FE072FA89B}" type="presParOf" srcId="{666FAFDE-2C60-43D7-AB29-A0522D1E4724}" destId="{C88780A2-00E4-4610-A824-46D30BA1029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4E54F8-0006-4C7F-B8C1-3F0063B2DABA}" type="doc">
      <dgm:prSet loTypeId="urn:microsoft.com/office/officeart/2005/8/layout/hierarchy1" loCatId="hierarchy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n-US"/>
        </a:p>
      </dgm:t>
    </dgm:pt>
    <dgm:pt modelId="{D2C67C04-7DFA-474B-AD53-FCE9C102C516}">
      <dgm:prSet/>
      <dgm:spPr/>
      <dgm:t>
        <a:bodyPr/>
        <a:lstStyle/>
        <a:p>
          <a:r>
            <a:rPr lang="sr-Latn-RS" b="1" dirty="0"/>
            <a:t>HVALA NA PAŽNJI!</a:t>
          </a:r>
          <a:endParaRPr lang="en-US" dirty="0"/>
        </a:p>
      </dgm:t>
    </dgm:pt>
    <dgm:pt modelId="{16CA7E60-CE52-4FA9-A9F1-DF904ED48F42}" type="parTrans" cxnId="{1E373B07-5D99-4D75-B199-3AD4E9B4BC57}">
      <dgm:prSet/>
      <dgm:spPr/>
      <dgm:t>
        <a:bodyPr/>
        <a:lstStyle/>
        <a:p>
          <a:endParaRPr lang="en-US"/>
        </a:p>
      </dgm:t>
    </dgm:pt>
    <dgm:pt modelId="{1F094934-0DAE-496A-8115-1BB55024D674}" type="sibTrans" cxnId="{1E373B07-5D99-4D75-B199-3AD4E9B4BC57}">
      <dgm:prSet/>
      <dgm:spPr/>
      <dgm:t>
        <a:bodyPr/>
        <a:lstStyle/>
        <a:p>
          <a:endParaRPr lang="en-US"/>
        </a:p>
      </dgm:t>
    </dgm:pt>
    <dgm:pt modelId="{403CF948-20B5-4A42-8CA2-E0EF1ABCFCBE}">
      <dgm:prSet/>
      <dgm:spPr/>
      <dgm:t>
        <a:bodyPr/>
        <a:lstStyle/>
        <a:p>
          <a:r>
            <a:rPr lang="sr-Latn-RS" b="1"/>
            <a:t>VIDIMO SE !</a:t>
          </a:r>
          <a:endParaRPr lang="en-US"/>
        </a:p>
      </dgm:t>
    </dgm:pt>
    <dgm:pt modelId="{8E93EF17-DBD7-4E3B-80F3-5CA4BB698343}" type="parTrans" cxnId="{F104894F-8FDB-4F63-BC92-BD0B59E90C47}">
      <dgm:prSet/>
      <dgm:spPr/>
      <dgm:t>
        <a:bodyPr/>
        <a:lstStyle/>
        <a:p>
          <a:endParaRPr lang="en-US"/>
        </a:p>
      </dgm:t>
    </dgm:pt>
    <dgm:pt modelId="{BAD35682-F9B5-4091-907E-8EDA62488804}" type="sibTrans" cxnId="{F104894F-8FDB-4F63-BC92-BD0B59E90C47}">
      <dgm:prSet/>
      <dgm:spPr/>
      <dgm:t>
        <a:bodyPr/>
        <a:lstStyle/>
        <a:p>
          <a:endParaRPr lang="en-US"/>
        </a:p>
      </dgm:t>
    </dgm:pt>
    <dgm:pt modelId="{FCA6462F-180F-48E5-8819-AD6E49985FAF}" type="pres">
      <dgm:prSet presAssocID="{9F4E54F8-0006-4C7F-B8C1-3F0063B2DAB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5C60A54-874B-4113-8DB6-FC81B19D32D2}" type="pres">
      <dgm:prSet presAssocID="{D2C67C04-7DFA-474B-AD53-FCE9C102C516}" presName="hierRoot1" presStyleCnt="0"/>
      <dgm:spPr/>
    </dgm:pt>
    <dgm:pt modelId="{9D9E7ADB-80AF-480B-8698-D9A795A4285D}" type="pres">
      <dgm:prSet presAssocID="{D2C67C04-7DFA-474B-AD53-FCE9C102C516}" presName="composite" presStyleCnt="0"/>
      <dgm:spPr/>
    </dgm:pt>
    <dgm:pt modelId="{B6134560-EB84-4D6E-828A-B3537508BE46}" type="pres">
      <dgm:prSet presAssocID="{D2C67C04-7DFA-474B-AD53-FCE9C102C516}" presName="background" presStyleLbl="node0" presStyleIdx="0" presStyleCnt="2"/>
      <dgm:spPr/>
    </dgm:pt>
    <dgm:pt modelId="{90EB1491-968D-4C46-92E8-4FE03FC270CD}" type="pres">
      <dgm:prSet presAssocID="{D2C67C04-7DFA-474B-AD53-FCE9C102C516}" presName="text" presStyleLbl="fgAcc0" presStyleIdx="0" presStyleCnt="2" custLinFactNeighborX="-3423" custLinFactNeighborY="76176">
        <dgm:presLayoutVars>
          <dgm:chPref val="3"/>
        </dgm:presLayoutVars>
      </dgm:prSet>
      <dgm:spPr/>
    </dgm:pt>
    <dgm:pt modelId="{268F91E8-62A1-4BD8-A61E-07836145AA26}" type="pres">
      <dgm:prSet presAssocID="{D2C67C04-7DFA-474B-AD53-FCE9C102C516}" presName="hierChild2" presStyleCnt="0"/>
      <dgm:spPr/>
    </dgm:pt>
    <dgm:pt modelId="{6E118294-89D9-46A5-B62B-E601CF968012}" type="pres">
      <dgm:prSet presAssocID="{403CF948-20B5-4A42-8CA2-E0EF1ABCFCBE}" presName="hierRoot1" presStyleCnt="0"/>
      <dgm:spPr/>
    </dgm:pt>
    <dgm:pt modelId="{0533498C-CE22-434C-ABAC-1A4F46BFA22A}" type="pres">
      <dgm:prSet presAssocID="{403CF948-20B5-4A42-8CA2-E0EF1ABCFCBE}" presName="composite" presStyleCnt="0"/>
      <dgm:spPr/>
    </dgm:pt>
    <dgm:pt modelId="{167CB76D-DD08-47AC-B379-BE5000BB9E1F}" type="pres">
      <dgm:prSet presAssocID="{403CF948-20B5-4A42-8CA2-E0EF1ABCFCBE}" presName="background" presStyleLbl="node0" presStyleIdx="1" presStyleCnt="2"/>
      <dgm:spPr/>
    </dgm:pt>
    <dgm:pt modelId="{653D009C-6470-4A6A-9D02-4D339D9CCDDB}" type="pres">
      <dgm:prSet presAssocID="{403CF948-20B5-4A42-8CA2-E0EF1ABCFCBE}" presName="text" presStyleLbl="fgAcc0" presStyleIdx="1" presStyleCnt="2" custLinFactY="21274" custLinFactNeighborX="26321" custLinFactNeighborY="100000">
        <dgm:presLayoutVars>
          <dgm:chPref val="3"/>
        </dgm:presLayoutVars>
      </dgm:prSet>
      <dgm:spPr/>
    </dgm:pt>
    <dgm:pt modelId="{BE2394F9-F22D-42E5-9695-B3F961E07679}" type="pres">
      <dgm:prSet presAssocID="{403CF948-20B5-4A42-8CA2-E0EF1ABCFCBE}" presName="hierChild2" presStyleCnt="0"/>
      <dgm:spPr/>
    </dgm:pt>
  </dgm:ptLst>
  <dgm:cxnLst>
    <dgm:cxn modelId="{1E373B07-5D99-4D75-B199-3AD4E9B4BC57}" srcId="{9F4E54F8-0006-4C7F-B8C1-3F0063B2DABA}" destId="{D2C67C04-7DFA-474B-AD53-FCE9C102C516}" srcOrd="0" destOrd="0" parTransId="{16CA7E60-CE52-4FA9-A9F1-DF904ED48F42}" sibTransId="{1F094934-0DAE-496A-8115-1BB55024D674}"/>
    <dgm:cxn modelId="{D4719022-C7B8-4305-AB8F-323A5AA808D0}" type="presOf" srcId="{D2C67C04-7DFA-474B-AD53-FCE9C102C516}" destId="{90EB1491-968D-4C46-92E8-4FE03FC270CD}" srcOrd="0" destOrd="0" presId="urn:microsoft.com/office/officeart/2005/8/layout/hierarchy1"/>
    <dgm:cxn modelId="{7155276A-4AE4-4A0F-A7DC-C71CFB09E04B}" type="presOf" srcId="{403CF948-20B5-4A42-8CA2-E0EF1ABCFCBE}" destId="{653D009C-6470-4A6A-9D02-4D339D9CCDDB}" srcOrd="0" destOrd="0" presId="urn:microsoft.com/office/officeart/2005/8/layout/hierarchy1"/>
    <dgm:cxn modelId="{F104894F-8FDB-4F63-BC92-BD0B59E90C47}" srcId="{9F4E54F8-0006-4C7F-B8C1-3F0063B2DABA}" destId="{403CF948-20B5-4A42-8CA2-E0EF1ABCFCBE}" srcOrd="1" destOrd="0" parTransId="{8E93EF17-DBD7-4E3B-80F3-5CA4BB698343}" sibTransId="{BAD35682-F9B5-4091-907E-8EDA62488804}"/>
    <dgm:cxn modelId="{2C505AD6-F278-41C2-BA2D-6742D7AF7B2B}" type="presOf" srcId="{9F4E54F8-0006-4C7F-B8C1-3F0063B2DABA}" destId="{FCA6462F-180F-48E5-8819-AD6E49985FAF}" srcOrd="0" destOrd="0" presId="urn:microsoft.com/office/officeart/2005/8/layout/hierarchy1"/>
    <dgm:cxn modelId="{0367DD03-3A06-4394-9EFF-37699C58B409}" type="presParOf" srcId="{FCA6462F-180F-48E5-8819-AD6E49985FAF}" destId="{75C60A54-874B-4113-8DB6-FC81B19D32D2}" srcOrd="0" destOrd="0" presId="urn:microsoft.com/office/officeart/2005/8/layout/hierarchy1"/>
    <dgm:cxn modelId="{7A6E4D00-3317-4C23-97AA-61FF3D04BC2E}" type="presParOf" srcId="{75C60A54-874B-4113-8DB6-FC81B19D32D2}" destId="{9D9E7ADB-80AF-480B-8698-D9A795A4285D}" srcOrd="0" destOrd="0" presId="urn:microsoft.com/office/officeart/2005/8/layout/hierarchy1"/>
    <dgm:cxn modelId="{98EB6815-0C50-4513-AC31-0938E7C231CA}" type="presParOf" srcId="{9D9E7ADB-80AF-480B-8698-D9A795A4285D}" destId="{B6134560-EB84-4D6E-828A-B3537508BE46}" srcOrd="0" destOrd="0" presId="urn:microsoft.com/office/officeart/2005/8/layout/hierarchy1"/>
    <dgm:cxn modelId="{C497429C-E212-4DF5-873F-6CD65282E87F}" type="presParOf" srcId="{9D9E7ADB-80AF-480B-8698-D9A795A4285D}" destId="{90EB1491-968D-4C46-92E8-4FE03FC270CD}" srcOrd="1" destOrd="0" presId="urn:microsoft.com/office/officeart/2005/8/layout/hierarchy1"/>
    <dgm:cxn modelId="{22DD90A9-7715-4670-9209-CD2624EFB4AF}" type="presParOf" srcId="{75C60A54-874B-4113-8DB6-FC81B19D32D2}" destId="{268F91E8-62A1-4BD8-A61E-07836145AA26}" srcOrd="1" destOrd="0" presId="urn:microsoft.com/office/officeart/2005/8/layout/hierarchy1"/>
    <dgm:cxn modelId="{A119D1A8-DC06-4F6D-87C7-E79F2F7F6203}" type="presParOf" srcId="{FCA6462F-180F-48E5-8819-AD6E49985FAF}" destId="{6E118294-89D9-46A5-B62B-E601CF968012}" srcOrd="1" destOrd="0" presId="urn:microsoft.com/office/officeart/2005/8/layout/hierarchy1"/>
    <dgm:cxn modelId="{DE600566-50A0-40E4-A975-8FA7D555E9C5}" type="presParOf" srcId="{6E118294-89D9-46A5-B62B-E601CF968012}" destId="{0533498C-CE22-434C-ABAC-1A4F46BFA22A}" srcOrd="0" destOrd="0" presId="urn:microsoft.com/office/officeart/2005/8/layout/hierarchy1"/>
    <dgm:cxn modelId="{096E2F1C-A4E1-4E3F-B830-2219D761C255}" type="presParOf" srcId="{0533498C-CE22-434C-ABAC-1A4F46BFA22A}" destId="{167CB76D-DD08-47AC-B379-BE5000BB9E1F}" srcOrd="0" destOrd="0" presId="urn:microsoft.com/office/officeart/2005/8/layout/hierarchy1"/>
    <dgm:cxn modelId="{55E872BF-A4E6-453D-A515-6FE8A0879B85}" type="presParOf" srcId="{0533498C-CE22-434C-ABAC-1A4F46BFA22A}" destId="{653D009C-6470-4A6A-9D02-4D339D9CCDDB}" srcOrd="1" destOrd="0" presId="urn:microsoft.com/office/officeart/2005/8/layout/hierarchy1"/>
    <dgm:cxn modelId="{F192FA44-2210-4947-8F6F-CE3590382703}" type="presParOf" srcId="{6E118294-89D9-46A5-B62B-E601CF968012}" destId="{BE2394F9-F22D-42E5-9695-B3F961E076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E2BE6-DE36-4160-9197-698C6CFFB6A3}">
      <dsp:nvSpPr>
        <dsp:cNvPr id="0" name=""/>
        <dsp:cNvSpPr/>
      </dsp:nvSpPr>
      <dsp:spPr>
        <a:xfrm>
          <a:off x="0" y="552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784BF-F90F-4105-BF13-DE9A1BB5181C}">
      <dsp:nvSpPr>
        <dsp:cNvPr id="0" name=""/>
        <dsp:cNvSpPr/>
      </dsp:nvSpPr>
      <dsp:spPr>
        <a:xfrm>
          <a:off x="0" y="552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900" kern="1200" dirty="0"/>
            <a:t>Informacione tehnologije</a:t>
          </a:r>
          <a:r>
            <a:rPr lang="en-US" sz="2900" kern="1200" dirty="0"/>
            <a:t> (3 </a:t>
          </a:r>
          <a:r>
            <a:rPr lang="en-US" sz="2900" kern="1200" dirty="0" err="1"/>
            <a:t>modula</a:t>
          </a:r>
          <a:r>
            <a:rPr lang="en-US" sz="2900" kern="1200" dirty="0"/>
            <a:t>)</a:t>
          </a:r>
        </a:p>
      </dsp:txBody>
      <dsp:txXfrm>
        <a:off x="0" y="552"/>
        <a:ext cx="8229600" cy="646408"/>
      </dsp:txXfrm>
    </dsp:sp>
    <dsp:sp modelId="{13A6F15C-B695-4F82-9201-5DD5F8263610}">
      <dsp:nvSpPr>
        <dsp:cNvPr id="0" name=""/>
        <dsp:cNvSpPr/>
      </dsp:nvSpPr>
      <dsp:spPr>
        <a:xfrm>
          <a:off x="0" y="64696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78C43-C6BB-4186-9198-5FCC0253EED6}">
      <dsp:nvSpPr>
        <dsp:cNvPr id="0" name=""/>
        <dsp:cNvSpPr/>
      </dsp:nvSpPr>
      <dsp:spPr>
        <a:xfrm>
          <a:off x="0" y="646960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900" kern="1200" dirty="0"/>
            <a:t>Informacione tehnologije</a:t>
          </a:r>
          <a:r>
            <a:rPr lang="en-US" sz="2900" kern="1200" dirty="0"/>
            <a:t> - </a:t>
          </a:r>
          <a:r>
            <a:rPr lang="sr-Latn-RS" sz="2900" kern="1200" dirty="0"/>
            <a:t>Softversko inženjerstvo</a:t>
          </a:r>
          <a:endParaRPr lang="en-US" sz="2900" kern="1200" dirty="0"/>
        </a:p>
      </dsp:txBody>
      <dsp:txXfrm>
        <a:off x="0" y="646960"/>
        <a:ext cx="8229600" cy="646408"/>
      </dsp:txXfrm>
    </dsp:sp>
    <dsp:sp modelId="{5574796B-3FB5-4707-9339-70BFFD558E36}">
      <dsp:nvSpPr>
        <dsp:cNvPr id="0" name=""/>
        <dsp:cNvSpPr/>
      </dsp:nvSpPr>
      <dsp:spPr>
        <a:xfrm>
          <a:off x="0" y="1293369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3E413-B2A7-42F4-B61A-BE59343937FE}">
      <dsp:nvSpPr>
        <dsp:cNvPr id="0" name=""/>
        <dsp:cNvSpPr/>
      </dsp:nvSpPr>
      <dsp:spPr>
        <a:xfrm>
          <a:off x="0" y="1293369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900" kern="1200" dirty="0"/>
            <a:t>Inženjerstvo zaštite životne sredine</a:t>
          </a:r>
          <a:endParaRPr lang="en-US" sz="2900" kern="1200" dirty="0"/>
        </a:p>
      </dsp:txBody>
      <dsp:txXfrm>
        <a:off x="0" y="1293369"/>
        <a:ext cx="8229600" cy="646408"/>
      </dsp:txXfrm>
    </dsp:sp>
    <dsp:sp modelId="{30D3ECDA-F87D-49FF-ABD3-DA24835E38C1}">
      <dsp:nvSpPr>
        <dsp:cNvPr id="0" name=""/>
        <dsp:cNvSpPr/>
      </dsp:nvSpPr>
      <dsp:spPr>
        <a:xfrm>
          <a:off x="0" y="1939777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DAB877-E429-48B4-96CA-788C01EE7809}">
      <dsp:nvSpPr>
        <dsp:cNvPr id="0" name=""/>
        <dsp:cNvSpPr/>
      </dsp:nvSpPr>
      <dsp:spPr>
        <a:xfrm>
          <a:off x="0" y="1939777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900" kern="1200"/>
            <a:t>Mašinsko inženjerstvo</a:t>
          </a:r>
          <a:endParaRPr lang="en-US" sz="2900" kern="1200"/>
        </a:p>
      </dsp:txBody>
      <dsp:txXfrm>
        <a:off x="0" y="1939777"/>
        <a:ext cx="8229600" cy="646408"/>
      </dsp:txXfrm>
    </dsp:sp>
    <dsp:sp modelId="{5CD62E74-7401-4819-A962-43CCD6FEC329}">
      <dsp:nvSpPr>
        <dsp:cNvPr id="0" name=""/>
        <dsp:cNvSpPr/>
      </dsp:nvSpPr>
      <dsp:spPr>
        <a:xfrm>
          <a:off x="0" y="2586185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96BF0-7CB1-4680-9B1D-DE45B7AC238C}">
      <dsp:nvSpPr>
        <dsp:cNvPr id="0" name=""/>
        <dsp:cNvSpPr/>
      </dsp:nvSpPr>
      <dsp:spPr>
        <a:xfrm>
          <a:off x="0" y="2586185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</a:t>
          </a:r>
          <a:r>
            <a:rPr lang="sr-Latn-RS" sz="2900" kern="1200" dirty="0"/>
            <a:t>devno inženjerstvo</a:t>
          </a:r>
          <a:endParaRPr lang="en-US" sz="2900" kern="1200" dirty="0"/>
        </a:p>
      </dsp:txBody>
      <dsp:txXfrm>
        <a:off x="0" y="2586185"/>
        <a:ext cx="8229600" cy="646408"/>
      </dsp:txXfrm>
    </dsp:sp>
    <dsp:sp modelId="{256E9743-6D5C-46FF-BE9C-BF7D45429B0F}">
      <dsp:nvSpPr>
        <dsp:cNvPr id="0" name=""/>
        <dsp:cNvSpPr/>
      </dsp:nvSpPr>
      <dsp:spPr>
        <a:xfrm>
          <a:off x="0" y="3232593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19C13B-311B-4417-9337-622AED7D02A0}">
      <dsp:nvSpPr>
        <dsp:cNvPr id="0" name=""/>
        <dsp:cNvSpPr/>
      </dsp:nvSpPr>
      <dsp:spPr>
        <a:xfrm>
          <a:off x="0" y="3232593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900" kern="1200"/>
            <a:t>Industrijsko inženjerstvo u eksploataciji nafte i gasa</a:t>
          </a:r>
          <a:endParaRPr lang="en-US" sz="2900" kern="1200"/>
        </a:p>
      </dsp:txBody>
      <dsp:txXfrm>
        <a:off x="0" y="3232593"/>
        <a:ext cx="8229600" cy="646408"/>
      </dsp:txXfrm>
    </dsp:sp>
    <dsp:sp modelId="{E7754036-15E0-4ED7-A75A-34139779FBEA}">
      <dsp:nvSpPr>
        <dsp:cNvPr id="0" name=""/>
        <dsp:cNvSpPr/>
      </dsp:nvSpPr>
      <dsp:spPr>
        <a:xfrm>
          <a:off x="0" y="3879002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5AD69-3698-4606-9CA5-C34F72D5E614}">
      <dsp:nvSpPr>
        <dsp:cNvPr id="0" name=""/>
        <dsp:cNvSpPr/>
      </dsp:nvSpPr>
      <dsp:spPr>
        <a:xfrm>
          <a:off x="0" y="3879002"/>
          <a:ext cx="822960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900" kern="1200"/>
            <a:t>Inženjerski menadžment</a:t>
          </a:r>
          <a:endParaRPr lang="en-US" sz="2900" kern="1200"/>
        </a:p>
      </dsp:txBody>
      <dsp:txXfrm>
        <a:off x="0" y="3879002"/>
        <a:ext cx="8229600" cy="6464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F508F-53F6-42A7-9F5B-8E0D92533655}">
      <dsp:nvSpPr>
        <dsp:cNvPr id="0" name=""/>
        <dsp:cNvSpPr/>
      </dsp:nvSpPr>
      <dsp:spPr>
        <a:xfrm>
          <a:off x="0" y="214581"/>
          <a:ext cx="8229600" cy="2471039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Obavezni</a:t>
          </a:r>
          <a:r>
            <a:rPr lang="sr-Latn-RS" sz="2400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predmeti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sr-Latn-RS" sz="2400" b="1" kern="1200" dirty="0">
              <a:solidFill>
                <a:schemeClr val="tx1"/>
              </a:solidFill>
            </a:rPr>
            <a:t>na višim godinama</a:t>
          </a:r>
          <a:r>
            <a:rPr lang="en-US" sz="2400" kern="1200" dirty="0">
              <a:solidFill>
                <a:schemeClr val="tx1"/>
              </a:solidFill>
            </a:rPr>
            <a:t>, </a:t>
          </a:r>
          <a:r>
            <a:rPr lang="en-US" sz="2400" kern="1200" dirty="0" err="1">
              <a:solidFill>
                <a:schemeClr val="tx1"/>
              </a:solidFill>
            </a:rPr>
            <a:t>kao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izborni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predmeti</a:t>
          </a:r>
          <a:r>
            <a:rPr lang="en-US" sz="2400" kern="1200" dirty="0">
              <a:solidFill>
                <a:schemeClr val="tx1"/>
              </a:solidFill>
            </a:rPr>
            <a:t>, </a:t>
          </a:r>
          <a:r>
            <a:rPr lang="en-US" sz="2400" kern="1200" dirty="0" err="1">
              <a:solidFill>
                <a:schemeClr val="tx1"/>
              </a:solidFill>
            </a:rPr>
            <a:t>su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definisani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na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osnovu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dominantnih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identifikovanih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problema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zaštite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životne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sredine</a:t>
          </a:r>
          <a:r>
            <a:rPr lang="en-US" sz="2400" kern="1200" dirty="0">
              <a:solidFill>
                <a:schemeClr val="tx1"/>
              </a:solidFill>
            </a:rPr>
            <a:t> u </a:t>
          </a:r>
          <a:r>
            <a:rPr lang="en-US" sz="2400" kern="1200" dirty="0" err="1">
              <a:solidFill>
                <a:schemeClr val="tx1"/>
              </a:solidFill>
            </a:rPr>
            <a:t>industriji</a:t>
          </a:r>
          <a:r>
            <a:rPr lang="en-US" sz="2400" kern="1200" dirty="0">
              <a:solidFill>
                <a:schemeClr val="tx1"/>
              </a:solidFill>
            </a:rPr>
            <a:t>, </a:t>
          </a:r>
          <a:r>
            <a:rPr lang="en-US" sz="2400" kern="1200" dirty="0" err="1">
              <a:solidFill>
                <a:schemeClr val="tx1"/>
              </a:solidFill>
            </a:rPr>
            <a:t>privredi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nauci</a:t>
          </a:r>
          <a:r>
            <a:rPr lang="en-US" sz="2400" kern="1200" dirty="0">
              <a:solidFill>
                <a:schemeClr val="tx1"/>
              </a:solidFill>
            </a:rPr>
            <a:t>, za </a:t>
          </a:r>
          <a:r>
            <a:rPr lang="en-US" sz="2400" kern="1200" dirty="0" err="1">
              <a:solidFill>
                <a:schemeClr val="tx1"/>
              </a:solidFill>
            </a:rPr>
            <a:t>održivo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rešavanje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ozbiljnih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akumuliranih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problema</a:t>
          </a:r>
          <a:r>
            <a:rPr lang="en-US" sz="2400" kern="1200" dirty="0">
              <a:solidFill>
                <a:schemeClr val="tx1"/>
              </a:solidFill>
            </a:rPr>
            <a:t> u </a:t>
          </a:r>
          <a:r>
            <a:rPr lang="en-US" sz="2400" kern="1200" dirty="0" err="1">
              <a:solidFill>
                <a:schemeClr val="tx1"/>
              </a:solidFill>
            </a:rPr>
            <a:t>životnoj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sredini</a:t>
          </a:r>
          <a:r>
            <a:rPr lang="en-US" sz="2400" kern="1200" dirty="0">
              <a:solidFill>
                <a:schemeClr val="tx1"/>
              </a:solidFill>
            </a:rPr>
            <a:t>, u </a:t>
          </a:r>
          <a:r>
            <a:rPr lang="en-US" sz="2400" kern="1200" dirty="0" err="1">
              <a:solidFill>
                <a:schemeClr val="tx1"/>
              </a:solidFill>
            </a:rPr>
            <a:t>našoj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zemlji</a:t>
          </a:r>
          <a:r>
            <a:rPr lang="en-US" sz="2400" kern="1200" dirty="0">
              <a:solidFill>
                <a:schemeClr val="tx1"/>
              </a:solidFill>
            </a:rPr>
            <a:t>, </a:t>
          </a:r>
          <a:r>
            <a:rPr lang="en-US" sz="2400" kern="1200" dirty="0" err="1">
              <a:solidFill>
                <a:schemeClr val="tx1"/>
              </a:solidFill>
            </a:rPr>
            <a:t>regionu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globalno</a:t>
          </a:r>
          <a:r>
            <a:rPr lang="en-US" sz="2400" kern="1200" dirty="0">
              <a:solidFill>
                <a:schemeClr val="tx1"/>
              </a:solidFill>
            </a:rPr>
            <a:t>, </a:t>
          </a:r>
          <a:r>
            <a:rPr lang="en-US" sz="2400" kern="1200" dirty="0" err="1">
              <a:solidFill>
                <a:schemeClr val="tx1"/>
              </a:solidFill>
            </a:rPr>
            <a:t>kao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na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osnovu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iskustava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sličnih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studijskih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programa</a:t>
          </a:r>
          <a:r>
            <a:rPr lang="en-US" sz="2400" kern="1200" dirty="0">
              <a:solidFill>
                <a:schemeClr val="tx1"/>
              </a:solidFill>
            </a:rPr>
            <a:t> u EU </a:t>
          </a:r>
          <a:r>
            <a:rPr lang="en-US" sz="2400" kern="1200" dirty="0" err="1">
              <a:solidFill>
                <a:schemeClr val="tx1"/>
              </a:solidFill>
            </a:rPr>
            <a:t>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zemljama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širom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sveta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120626" y="335207"/>
        <a:ext cx="7988348" cy="2229787"/>
      </dsp:txXfrm>
    </dsp:sp>
    <dsp:sp modelId="{C88780A2-00E4-4610-A824-46D30BA10299}">
      <dsp:nvSpPr>
        <dsp:cNvPr id="0" name=""/>
        <dsp:cNvSpPr/>
      </dsp:nvSpPr>
      <dsp:spPr>
        <a:xfrm>
          <a:off x="0" y="2754741"/>
          <a:ext cx="8229600" cy="2471039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Po </a:t>
          </a:r>
          <a:r>
            <a:rPr lang="en-US" sz="2400" kern="1200" dirty="0" err="1">
              <a:solidFill>
                <a:schemeClr val="tx1"/>
              </a:solidFill>
            </a:rPr>
            <a:t>upisu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četvrte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godine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studentima</a:t>
          </a:r>
          <a:r>
            <a:rPr lang="en-US" sz="2400" kern="1200" dirty="0">
              <a:solidFill>
                <a:schemeClr val="tx1"/>
              </a:solidFill>
            </a:rPr>
            <a:t> se </a:t>
          </a:r>
          <a:r>
            <a:rPr lang="en-US" sz="2400" kern="1200" dirty="0" err="1">
              <a:solidFill>
                <a:schemeClr val="tx1"/>
              </a:solidFill>
            </a:rPr>
            <a:t>pruža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mogućnost</a:t>
          </a:r>
          <a:r>
            <a:rPr lang="en-US" sz="2400" kern="1200" dirty="0">
              <a:solidFill>
                <a:schemeClr val="tx1"/>
              </a:solidFill>
            </a:rPr>
            <a:t> da se, </a:t>
          </a:r>
          <a:r>
            <a:rPr lang="en-US" sz="2400" kern="1200" dirty="0" err="1">
              <a:solidFill>
                <a:schemeClr val="tx1"/>
              </a:solidFill>
            </a:rPr>
            <a:t>shodno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sopstvenim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naklonostima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željama</a:t>
          </a:r>
          <a:r>
            <a:rPr lang="en-US" sz="2400" kern="1200" dirty="0">
              <a:solidFill>
                <a:schemeClr val="tx1"/>
              </a:solidFill>
            </a:rPr>
            <a:t>, pored </a:t>
          </a:r>
          <a:r>
            <a:rPr lang="en-US" sz="2400" kern="1200" dirty="0" err="1">
              <a:solidFill>
                <a:schemeClr val="tx1"/>
              </a:solidFill>
            </a:rPr>
            <a:t>obaveznih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predmeta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odluče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</a:t>
          </a:r>
          <a:r>
            <a:rPr lang="en-US" sz="2400" kern="1200" dirty="0">
              <a:solidFill>
                <a:schemeClr val="tx1"/>
              </a:solidFill>
            </a:rPr>
            <a:t> za </a:t>
          </a:r>
          <a:r>
            <a:rPr lang="en-US" sz="2400" b="1" kern="1200" dirty="0" err="1">
              <a:solidFill>
                <a:schemeClr val="tx1"/>
              </a:solidFill>
            </a:rPr>
            <a:t>izborne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predmete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120626" y="2875367"/>
        <a:ext cx="7988348" cy="2229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134560-EB84-4D6E-828A-B3537508BE46}">
      <dsp:nvSpPr>
        <dsp:cNvPr id="0" name=""/>
        <dsp:cNvSpPr/>
      </dsp:nvSpPr>
      <dsp:spPr>
        <a:xfrm>
          <a:off x="-75307" y="2142487"/>
          <a:ext cx="2218511" cy="14087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B1491-968D-4C46-92E8-4FE03FC270CD}">
      <dsp:nvSpPr>
        <dsp:cNvPr id="0" name=""/>
        <dsp:cNvSpPr/>
      </dsp:nvSpPr>
      <dsp:spPr>
        <a:xfrm>
          <a:off x="171193" y="2376664"/>
          <a:ext cx="2218511" cy="140875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400" b="1" kern="1200" dirty="0"/>
            <a:t>HVALA NA PAŽNJI!</a:t>
          </a:r>
          <a:endParaRPr lang="en-US" sz="3400" kern="1200" dirty="0"/>
        </a:p>
      </dsp:txBody>
      <dsp:txXfrm>
        <a:off x="212454" y="2417925"/>
        <a:ext cx="2135989" cy="1326232"/>
      </dsp:txXfrm>
    </dsp:sp>
    <dsp:sp modelId="{167CB76D-DD08-47AC-B379-BE5000BB9E1F}">
      <dsp:nvSpPr>
        <dsp:cNvPr id="0" name=""/>
        <dsp:cNvSpPr/>
      </dsp:nvSpPr>
      <dsp:spPr>
        <a:xfrm>
          <a:off x="2712778" y="2142487"/>
          <a:ext cx="2218511" cy="14087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D009C-6470-4A6A-9D02-4D339D9CCDDB}">
      <dsp:nvSpPr>
        <dsp:cNvPr id="0" name=""/>
        <dsp:cNvSpPr/>
      </dsp:nvSpPr>
      <dsp:spPr>
        <a:xfrm>
          <a:off x="2959279" y="2376664"/>
          <a:ext cx="2218511" cy="140875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400" b="1" kern="1200"/>
            <a:t>VIDIMO SE !</a:t>
          </a:r>
          <a:endParaRPr lang="en-US" sz="3400" kern="1200"/>
        </a:p>
      </dsp:txBody>
      <dsp:txXfrm>
        <a:off x="3000540" y="2417925"/>
        <a:ext cx="2135989" cy="1326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INŽENJERSTVO ZAŠTITE ŽIVOTNE SREDINE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17A22-0C27-4FDD-B931-C8BCB8531FF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E030A-56A4-4604-B3B8-D4D424B9E1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62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INŽENJERSTVO ZAŠTITE ŽIVOTNE SREDINE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C8E3F-C9FC-454B-A507-96E3A4A983A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8FD33-DFC8-4BCB-A79A-31641C0C7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654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E187C-6CA4-4402-80DE-4C658063B43E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7DF21-9221-49AA-82FB-7469F2BDE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762000"/>
            <a:ext cx="5791200" cy="1447800"/>
          </a:xfrm>
        </p:spPr>
        <p:txBody>
          <a:bodyPr>
            <a:normAutofit fontScale="92500" lnSpcReduction="20000"/>
          </a:bodyPr>
          <a:lstStyle/>
          <a:p>
            <a:r>
              <a:rPr lang="sr-Latn-RS" dirty="0">
                <a:solidFill>
                  <a:schemeClr val="tx1"/>
                </a:solidFill>
              </a:rPr>
              <a:t>UNIVERZITET U NOVOM SADU</a:t>
            </a:r>
          </a:p>
          <a:p>
            <a:r>
              <a:rPr lang="sr-Latn-RS" dirty="0">
                <a:solidFill>
                  <a:schemeClr val="tx1"/>
                </a:solidFill>
              </a:rPr>
              <a:t>Tehnički fakultet </a:t>
            </a:r>
            <a:r>
              <a:rPr lang="sr-Cyrl-RS" dirty="0">
                <a:solidFill>
                  <a:srgbClr val="002060"/>
                </a:solidFill>
              </a:rPr>
              <a:t>„</a:t>
            </a:r>
            <a:r>
              <a:rPr lang="sr-Latn-RS" dirty="0">
                <a:solidFill>
                  <a:schemeClr val="tx1"/>
                </a:solidFill>
              </a:rPr>
              <a:t>Mihajlo Pupin</a:t>
            </a:r>
            <a:r>
              <a:rPr lang="sr-Cyrl-RS" dirty="0">
                <a:solidFill>
                  <a:srgbClr val="002060"/>
                </a:solidFill>
              </a:rPr>
              <a:t>“</a:t>
            </a:r>
            <a:r>
              <a:rPr lang="sr-Latn-RS" dirty="0">
                <a:solidFill>
                  <a:schemeClr val="tx1"/>
                </a:solidFill>
              </a:rPr>
              <a:t> </a:t>
            </a:r>
          </a:p>
          <a:p>
            <a:r>
              <a:rPr lang="sr-Latn-RS" dirty="0">
                <a:solidFill>
                  <a:schemeClr val="tx1"/>
                </a:solidFill>
              </a:rPr>
              <a:t>Zrenjanin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00200" cy="160020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" name="Picture 5" descr="u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2610" y="0"/>
            <a:ext cx="1611390" cy="152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27432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/>
              <a:t>D</a:t>
            </a:r>
            <a:r>
              <a:rPr lang="sr-Latn-RS" sz="3200" dirty="0"/>
              <a:t>ržavni akreditovani fakultet</a:t>
            </a:r>
          </a:p>
          <a:p>
            <a:pPr>
              <a:buFontTx/>
              <a:buChar char="-"/>
            </a:pPr>
            <a:r>
              <a:rPr lang="sr-Latn-RS" sz="3200" dirty="0"/>
              <a:t> </a:t>
            </a:r>
            <a:r>
              <a:rPr lang="en-US" sz="3200" dirty="0"/>
              <a:t>50</a:t>
            </a:r>
            <a:r>
              <a:rPr lang="sr-Latn-RS" sz="3200" dirty="0"/>
              <a:t> godina tradicije</a:t>
            </a:r>
          </a:p>
          <a:p>
            <a:pPr>
              <a:buFontTx/>
              <a:buChar char="-"/>
            </a:pPr>
            <a:r>
              <a:rPr lang="sr-Latn-RS" sz="3200" dirty="0"/>
              <a:t> Osnovne, master i doktorske studije</a:t>
            </a: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9E5D51-FBBD-478C-B760-452A58C8D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512037"/>
              </p:ext>
            </p:extLst>
          </p:nvPr>
        </p:nvGraphicFramePr>
        <p:xfrm>
          <a:off x="457200" y="685800"/>
          <a:ext cx="8229600" cy="5440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534400" cy="5516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Latn-RS" sz="2800"/>
              <a:t>Različitost u sadržajima izbornih predmeta omogućuje studentima dobijanje </a:t>
            </a:r>
            <a:r>
              <a:rPr lang="sr-Latn-RS" sz="2800" b="1"/>
              <a:t>detaljnijih znanja</a:t>
            </a:r>
            <a:r>
              <a:rPr lang="sr-Latn-RS" sz="2800"/>
              <a:t> u pet podoblasti: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r-Latn-RS" sz="2400"/>
              <a:t>Upravljanje otpadom i analiza tokova materijala,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r-Latn-RS" sz="2400"/>
              <a:t>Upravljanje akcidentalnim rizicima u životnoj sredini,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r-Latn-RS" sz="2400"/>
              <a:t>EKO menadžment,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r-Latn-RS" sz="2400"/>
              <a:t>Inženjerstvo biosistema i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r-Latn-RS" sz="2400"/>
              <a:t>Upravljanje vodama</a:t>
            </a:r>
            <a:r>
              <a:rPr lang="en-US" sz="2400"/>
              <a:t>.</a:t>
            </a:r>
          </a:p>
          <a:p>
            <a:pPr>
              <a:buNone/>
            </a:pPr>
            <a:endParaRPr lang="en-US"/>
          </a:p>
        </p:txBody>
      </p:sp>
      <p:pic>
        <p:nvPicPr>
          <p:cNvPr id="5" name="Picture 4" descr="450871822_e-waste-recycl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4114800"/>
            <a:ext cx="3886200" cy="1207477"/>
          </a:xfrm>
          <a:prstGeom prst="rect">
            <a:avLst/>
          </a:prstGeom>
        </p:spPr>
      </p:pic>
      <p:pic>
        <p:nvPicPr>
          <p:cNvPr id="6" name="Picture 5" descr="bigstock_Chemicals_Accident_2615851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1033" y="3340291"/>
            <a:ext cx="2591686" cy="1981200"/>
          </a:xfrm>
          <a:prstGeom prst="rect">
            <a:avLst/>
          </a:prstGeom>
        </p:spPr>
      </p:pic>
      <p:pic>
        <p:nvPicPr>
          <p:cNvPr id="7" name="Picture 6" descr="environment-energy-sb-consul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9954" y="1682606"/>
            <a:ext cx="1981200" cy="156897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314700" y="5431530"/>
            <a:ext cx="4495800" cy="1295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Raspored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predmeta</a:t>
            </a:r>
            <a:r>
              <a:rPr lang="en-US" dirty="0">
                <a:solidFill>
                  <a:schemeClr val="tx1"/>
                </a:solidFill>
              </a:rPr>
              <a:t> po </a:t>
            </a:r>
            <a:r>
              <a:rPr lang="en-US" dirty="0" err="1">
                <a:solidFill>
                  <a:schemeClr val="tx1"/>
                </a:solidFill>
              </a:rPr>
              <a:t>semestrima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godinama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studija</a:t>
            </a:r>
            <a:r>
              <a:rPr lang="en-US" dirty="0">
                <a:solidFill>
                  <a:schemeClr val="tx1"/>
                </a:solidFill>
              </a:rPr>
              <a:t> za </a:t>
            </a:r>
            <a:r>
              <a:rPr lang="en-US" dirty="0" err="1">
                <a:solidFill>
                  <a:schemeClr val="tx1"/>
                </a:solidFill>
              </a:rPr>
              <a:t>studijski</a:t>
            </a:r>
            <a:r>
              <a:rPr lang="en-US" dirty="0">
                <a:solidFill>
                  <a:schemeClr val="tx1"/>
                </a:solidFill>
              </a:rPr>
              <a:t> program </a:t>
            </a:r>
            <a:r>
              <a:rPr lang="en-US" dirty="0" err="1">
                <a:solidFill>
                  <a:schemeClr val="tx1"/>
                </a:solidFill>
              </a:rPr>
              <a:t>prvog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nivoa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studija</a:t>
            </a:r>
            <a:r>
              <a:rPr lang="sr-Latn-RS" dirty="0">
                <a:solidFill>
                  <a:schemeClr val="tx1"/>
                </a:solidFill>
              </a:rPr>
              <a:t> možete preuzeti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sajtu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Fakulteta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sr-Latn-RS" b="1"/>
              <a:t>KVALIFIKACIJE</a:t>
            </a:r>
            <a:endParaRPr lang="en-US" b="1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/>
              <a:t>Inženjeri zaštite životne sredine, su visokokvalifikovani stručnjaci u oblasti</a:t>
            </a:r>
            <a:r>
              <a:rPr lang="sr-Latn-RS" sz="2800"/>
              <a:t> </a:t>
            </a:r>
            <a:r>
              <a:rPr lang="en-US" sz="2800"/>
              <a:t>najveći</a:t>
            </a:r>
            <a:r>
              <a:rPr lang="sr-Latn-RS" sz="2800"/>
              <a:t>h</a:t>
            </a:r>
            <a:r>
              <a:rPr lang="en-US" sz="2800"/>
              <a:t> izazov</a:t>
            </a:r>
            <a:r>
              <a:rPr lang="sr-Latn-RS" sz="2800"/>
              <a:t>a</a:t>
            </a:r>
            <a:r>
              <a:rPr lang="en-US" sz="2800"/>
              <a:t> i najznačajnij</a:t>
            </a:r>
            <a:r>
              <a:rPr lang="sr-Latn-RS" sz="2800"/>
              <a:t>ih</a:t>
            </a:r>
            <a:r>
              <a:rPr lang="en-US" sz="2800"/>
              <a:t> investicion</a:t>
            </a:r>
            <a:r>
              <a:rPr lang="sr-Latn-RS" sz="2800"/>
              <a:t>ih</a:t>
            </a:r>
            <a:r>
              <a:rPr lang="en-US" sz="2800"/>
              <a:t> aktivnosti u Srbiji, EU i celom svetu</a:t>
            </a:r>
            <a:endParaRPr lang="en-US" sz="2800" dirty="0"/>
          </a:p>
        </p:txBody>
      </p:sp>
      <p:pic>
        <p:nvPicPr>
          <p:cNvPr id="8" name="Picture 7" descr="147398-425x283-environmental-engine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3228975"/>
            <a:ext cx="4048125" cy="2695575"/>
          </a:xfrm>
          <a:prstGeom prst="rect">
            <a:avLst/>
          </a:prstGeom>
        </p:spPr>
      </p:pic>
      <p:pic>
        <p:nvPicPr>
          <p:cNvPr id="9" name="Picture 8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886200"/>
            <a:ext cx="4128304" cy="20383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6934200" cy="52117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sr-Latn-RS" sz="2900"/>
              <a:t>Inženjeri zaštite životne sredine se kroz studiranje osposobljavaju za poslove u oblasti:</a:t>
            </a:r>
          </a:p>
          <a:p>
            <a:pPr>
              <a:spcAft>
                <a:spcPts val="600"/>
              </a:spcAft>
            </a:pPr>
            <a:r>
              <a:rPr lang="sr-Cyrl-RS" sz="1900"/>
              <a:t>Izrade projekata u oblasti zaštite životne sredine;</a:t>
            </a:r>
            <a:endParaRPr lang="en-US" sz="1900"/>
          </a:p>
          <a:p>
            <a:pPr>
              <a:spcAft>
                <a:spcPts val="600"/>
              </a:spcAft>
            </a:pPr>
            <a:r>
              <a:rPr lang="sr-Cyrl-RS" sz="1900"/>
              <a:t>Analize podataka o stanju okoline kao i održivo</a:t>
            </a:r>
            <a:r>
              <a:rPr lang="sr-Latn-RS" sz="1900"/>
              <a:t>g</a:t>
            </a:r>
            <a:r>
              <a:rPr lang="sr-Cyrl-RS" sz="1900"/>
              <a:t> korišćenj</a:t>
            </a:r>
            <a:r>
              <a:rPr lang="sr-Latn-RS" sz="1900"/>
              <a:t>a</a:t>
            </a:r>
            <a:r>
              <a:rPr lang="sr-Cyrl-RS" sz="1900"/>
              <a:t> prirodnih resursa;</a:t>
            </a:r>
            <a:endParaRPr lang="en-US" sz="1900"/>
          </a:p>
          <a:p>
            <a:pPr>
              <a:spcAft>
                <a:spcPts val="600"/>
              </a:spcAft>
            </a:pPr>
            <a:r>
              <a:rPr lang="sr-Cyrl-RS" sz="1900"/>
              <a:t>Upravljanj</a:t>
            </a:r>
            <a:r>
              <a:rPr lang="sr-Latn-RS" sz="1900"/>
              <a:t>a</a:t>
            </a:r>
            <a:r>
              <a:rPr lang="sr-Cyrl-RS" sz="1900"/>
              <a:t> kvalitetom vazduha, površinskih i podzemnih voda</a:t>
            </a:r>
            <a:r>
              <a:rPr lang="en-US" sz="1900"/>
              <a:t>;</a:t>
            </a:r>
          </a:p>
          <a:p>
            <a:pPr>
              <a:spcAft>
                <a:spcPts val="600"/>
              </a:spcAft>
            </a:pPr>
            <a:r>
              <a:rPr lang="sr-Cyrl-RS" sz="1900"/>
              <a:t>Rada na projektima u oblasti obnovljivih izvora energije;</a:t>
            </a:r>
            <a:endParaRPr lang="en-US" sz="1900"/>
          </a:p>
          <a:p>
            <a:pPr>
              <a:spcAft>
                <a:spcPts val="600"/>
              </a:spcAft>
            </a:pPr>
            <a:r>
              <a:rPr lang="sr-Cyrl-RS" sz="1900"/>
              <a:t>Upravljanja </a:t>
            </a:r>
            <a:r>
              <a:rPr lang="sr-Latn-RS" sz="1900"/>
              <a:t>otpadom, </a:t>
            </a:r>
            <a:r>
              <a:rPr lang="sr-Cyrl-RS" sz="1900"/>
              <a:t>akcidentima, katastrofama i rizicima;</a:t>
            </a:r>
            <a:endParaRPr lang="en-US" sz="1900"/>
          </a:p>
          <a:p>
            <a:pPr>
              <a:spcAft>
                <a:spcPts val="600"/>
              </a:spcAft>
            </a:pPr>
            <a:r>
              <a:rPr lang="sr-Cyrl-RS" sz="1900"/>
              <a:t>Međunarodne saradnje u toku studija radi učestvovanja na projektima po završetku studija;</a:t>
            </a:r>
            <a:endParaRPr lang="en-US" sz="1900"/>
          </a:p>
          <a:p>
            <a:pPr>
              <a:spcAft>
                <a:spcPts val="600"/>
              </a:spcAft>
            </a:pPr>
            <a:r>
              <a:rPr lang="sr-Cyrl-RS" sz="1900"/>
              <a:t>Rada u državnim institucijama koje prate i kontrolišu kvalitet životne sredine.</a:t>
            </a:r>
            <a:endParaRPr lang="en-US" sz="1900"/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1997">
            <a:off x="7428212" y="286541"/>
            <a:ext cx="1374176" cy="122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624">
            <a:off x="6955496" y="1973388"/>
            <a:ext cx="1891474" cy="1463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86200"/>
            <a:ext cx="2286000" cy="1520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92547-175E-4E8D-900F-888D3F7C1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5057868"/>
            <a:ext cx="4592425" cy="16934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r-Latn-RS" dirty="0"/>
              <a:t>Igor Rođenkov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26262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Rukovodilac</a:t>
            </a:r>
            <a:r>
              <a:rPr lang="en-US" sz="1800" dirty="0">
                <a:solidFill>
                  <a:srgbClr val="26262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6262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bezbednosti</a:t>
            </a:r>
            <a:r>
              <a:rPr lang="en-US" sz="1800" dirty="0">
                <a:solidFill>
                  <a:srgbClr val="26262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6262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solidFill>
                  <a:srgbClr val="26262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6262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zdravlja</a:t>
            </a:r>
            <a:r>
              <a:rPr lang="en-US" sz="1800" dirty="0">
                <a:solidFill>
                  <a:srgbClr val="26262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6262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na</a:t>
            </a:r>
            <a:r>
              <a:rPr lang="en-US" sz="1800" dirty="0">
                <a:solidFill>
                  <a:srgbClr val="26262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6262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radu</a:t>
            </a:r>
            <a:endParaRPr lang="sr-Latn-RS" dirty="0"/>
          </a:p>
          <a:p>
            <a:pPr marL="0" indent="0">
              <a:buNone/>
            </a:pPr>
            <a:r>
              <a:rPr lang="sr-Latn-RS" dirty="0"/>
              <a:t>Nataša Kresić</a:t>
            </a:r>
            <a:endParaRPr lang="sr-Latn-RS" sz="2000" dirty="0"/>
          </a:p>
          <a:p>
            <a:pPr marL="0" indent="0">
              <a:buNone/>
            </a:pPr>
            <a:r>
              <a:rPr lang="en-US" sz="2400" dirty="0"/>
              <a:t>DOO GOMEX ZRENJANIN</a:t>
            </a:r>
            <a:endParaRPr lang="sr-Latn-RS" sz="2400" dirty="0"/>
          </a:p>
          <a:p>
            <a:pPr marL="0" indent="0">
              <a:buNone/>
            </a:pPr>
            <a:endParaRPr lang="sr-Latn-R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F3C86D-D828-4667-952B-40AEC4269AF7}"/>
              </a:ext>
            </a:extLst>
          </p:cNvPr>
          <p:cNvSpPr/>
          <p:nvPr/>
        </p:nvSpPr>
        <p:spPr>
          <a:xfrm>
            <a:off x="563881" y="10668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person, wearing, clothing&#10;&#10;Description automatically generated">
            <a:extLst>
              <a:ext uri="{FF2B5EF4-FFF2-40B4-BE49-F238E27FC236}">
                <a16:creationId xmlns:a16="http://schemas.microsoft.com/office/drawing/2014/main" id="{7CF90589-AD0B-4F2C-8A87-2CDBB3E96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4191000" cy="5057868"/>
          </a:xfrm>
          <a:prstGeom prst="rect">
            <a:avLst/>
          </a:prstGeom>
        </p:spPr>
      </p:pic>
      <p:pic>
        <p:nvPicPr>
          <p:cNvPr id="11" name="Picture 10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BE72936-69A0-4DC0-87C2-77CCE201C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" y="1589465"/>
            <a:ext cx="3951402" cy="526853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43E6079-485C-4D58-862F-D9C39B529C92}"/>
              </a:ext>
            </a:extLst>
          </p:cNvPr>
          <p:cNvSpPr/>
          <p:nvPr/>
        </p:nvSpPr>
        <p:spPr>
          <a:xfrm>
            <a:off x="228600" y="106681"/>
            <a:ext cx="6629400" cy="1371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tx1"/>
                </a:solidFill>
              </a:rPr>
              <a:t>Naši zaposleni diplomci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05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tanding, person&#10;&#10;Description automatically generated">
            <a:extLst>
              <a:ext uri="{FF2B5EF4-FFF2-40B4-BE49-F238E27FC236}">
                <a16:creationId xmlns:a16="http://schemas.microsoft.com/office/drawing/2014/main" id="{FB1A240A-F7E4-49A0-A5C9-18A1F76CE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73" y="48189"/>
            <a:ext cx="5630159" cy="676162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0D97C5-8237-4344-975A-69B241C61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8" y="762000"/>
            <a:ext cx="3477705" cy="2286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r-Latn-RS" dirty="0"/>
              <a:t>Aleksandar Deak</a:t>
            </a:r>
          </a:p>
          <a:p>
            <a:pPr marL="0" indent="0">
              <a:buNone/>
            </a:pPr>
            <a:endParaRPr lang="sr-Latn-RS" sz="1800" dirty="0"/>
          </a:p>
          <a:p>
            <a:pPr marL="0" indent="0">
              <a:buNone/>
            </a:pPr>
            <a:r>
              <a:rPr lang="en-US" sz="2200" dirty="0" err="1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Remondis</a:t>
            </a:r>
            <a:r>
              <a:rPr lang="en-US" sz="220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Medison</a:t>
            </a:r>
            <a:r>
              <a:rPr lang="en-US" sz="220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doo</a:t>
            </a:r>
            <a:endParaRPr lang="sr-Latn-RS" sz="2200" dirty="0"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sr-Latn-RS" sz="2100" dirty="0"/>
              <a:t>(jedna od najvećih svetskih kompanija u delatnostima usluga upravljanja otpadom)</a:t>
            </a:r>
          </a:p>
          <a:p>
            <a:pPr marL="0" indent="0">
              <a:buNone/>
            </a:pPr>
            <a:endParaRPr lang="sr-Latn-RS" sz="2100" dirty="0"/>
          </a:p>
          <a:p>
            <a:pPr marL="0" indent="0">
              <a:buNone/>
            </a:pPr>
            <a:r>
              <a:rPr lang="sr-Latn-RS" sz="2400" dirty="0"/>
              <a:t>Dijamant doo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4115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ED473-31A4-45A6-8405-8FDDA95E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0"/>
            <a:ext cx="4114799" cy="5490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699F9-296F-4CA4-A9F3-D6157B558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5374"/>
            <a:ext cx="4780174" cy="358513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2BBE23C-ED5C-4676-AD2C-9B56940D2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8" y="762000"/>
            <a:ext cx="4267200" cy="144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Latn-RS" dirty="0"/>
              <a:t>Kristina Lazić</a:t>
            </a:r>
          </a:p>
          <a:p>
            <a:pPr marL="0" indent="0">
              <a:buNone/>
            </a:pPr>
            <a:r>
              <a:rPr lang="sr-Latn-RS" sz="1800" dirty="0"/>
              <a:t>JKP ''Drugi oktobar'' Vršac </a:t>
            </a:r>
          </a:p>
          <a:p>
            <a:pPr marL="0" indent="0">
              <a:buNone/>
            </a:pPr>
            <a:r>
              <a:rPr lang="sr-Latn-RS" sz="1800" dirty="0"/>
              <a:t>Stručni saradnik za upravljanje otpadom i zaštitom životne sredine'</a:t>
            </a:r>
          </a:p>
          <a:p>
            <a:pPr marL="0" indent="0">
              <a:buNone/>
            </a:pPr>
            <a:endParaRPr lang="sr-Latn-RS" sz="1800" dirty="0"/>
          </a:p>
        </p:txBody>
      </p:sp>
    </p:spTree>
    <p:extLst>
      <p:ext uri="{BB962C8B-B14F-4D97-AF65-F5344CB8AC3E}">
        <p14:creationId xmlns:p14="http://schemas.microsoft.com/office/powerpoint/2010/main" val="349377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ass, person&#10;&#10;Description automatically generated">
            <a:extLst>
              <a:ext uri="{FF2B5EF4-FFF2-40B4-BE49-F238E27FC236}">
                <a16:creationId xmlns:a16="http://schemas.microsoft.com/office/drawing/2014/main" id="{4C82626C-DE64-4AA4-A483-1F0823922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32" y="35351"/>
            <a:ext cx="51435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D1C39D-4B59-4909-99F3-F421CFB46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8" y="762000"/>
            <a:ext cx="42672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dirty="0"/>
              <a:t>Bane Kler</a:t>
            </a:r>
          </a:p>
          <a:p>
            <a:pPr marL="0" indent="0">
              <a:buNone/>
            </a:pPr>
            <a:r>
              <a:rPr lang="sr-Latn-RS" sz="1800" dirty="0"/>
              <a:t>zaposlen kao inženjer zaštite životne sredine u ZZ Graničar u Šidu</a:t>
            </a:r>
          </a:p>
        </p:txBody>
      </p:sp>
    </p:spTree>
    <p:extLst>
      <p:ext uri="{BB962C8B-B14F-4D97-AF65-F5344CB8AC3E}">
        <p14:creationId xmlns:p14="http://schemas.microsoft.com/office/powerpoint/2010/main" val="493193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79E45-FC89-42D9-AEA5-045C179D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12" y="914400"/>
            <a:ext cx="4953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sr-Latn-RS" sz="3600" dirty="0"/>
              <a:t>Aleksandra Marjan</a:t>
            </a:r>
            <a:br>
              <a:rPr lang="sr-Latn-RS" sz="2800" dirty="0"/>
            </a:br>
            <a:r>
              <a:rPr lang="sr-Latn-RS" sz="2200" dirty="0"/>
              <a:t>Beohemija</a:t>
            </a:r>
            <a:br>
              <a:rPr lang="sr-Latn-RS" sz="2200" dirty="0"/>
            </a:br>
            <a:r>
              <a:rPr lang="it-IT" sz="2200" dirty="0"/>
              <a:t>Referent sluzbe istrazivanja i razvoja</a:t>
            </a:r>
            <a:endParaRPr lang="en-US" sz="2800" dirty="0"/>
          </a:p>
        </p:txBody>
      </p:sp>
      <p:pic>
        <p:nvPicPr>
          <p:cNvPr id="5" name="Content Placeholder 4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9202A51C-1965-46B7-9141-95463232B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07214" y="1489898"/>
            <a:ext cx="5181600" cy="3878203"/>
          </a:xfrm>
        </p:spPr>
      </p:pic>
    </p:spTree>
    <p:extLst>
      <p:ext uri="{BB962C8B-B14F-4D97-AF65-F5344CB8AC3E}">
        <p14:creationId xmlns:p14="http://schemas.microsoft.com/office/powerpoint/2010/main" val="1806224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19D81-1F02-EA7B-6E86-A4D789BC4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34561"/>
            <a:ext cx="3886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424242"/>
                </a:solidFill>
                <a:effectLst/>
                <a:latin typeface="Calibri" panose="020F0502020204030204" pitchFamily="34" charset="0"/>
              </a:rPr>
              <a:t>Ivana </a:t>
            </a:r>
            <a:r>
              <a:rPr lang="en-US" b="0" i="0" dirty="0" err="1">
                <a:solidFill>
                  <a:srgbClr val="424242"/>
                </a:solidFill>
                <a:effectLst/>
                <a:latin typeface="Calibri" panose="020F0502020204030204" pitchFamily="34" charset="0"/>
              </a:rPr>
              <a:t>Milivojević</a:t>
            </a:r>
            <a:endParaRPr lang="en-US" b="0" i="0" dirty="0">
              <a:solidFill>
                <a:srgbClr val="424242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rgbClr val="424242"/>
                </a:solidFill>
                <a:effectLst/>
                <a:latin typeface="Calibri" panose="020F0502020204030204" pitchFamily="34" charset="0"/>
              </a:rPr>
              <a:t>A</a:t>
            </a:r>
            <a:r>
              <a:rPr lang="pl-PL" sz="2400" b="0" i="0" dirty="0">
                <a:solidFill>
                  <a:srgbClr val="424242"/>
                </a:solidFill>
                <a:effectLst/>
                <a:latin typeface="Calibri" panose="020F0502020204030204" pitchFamily="34" charset="0"/>
              </a:rPr>
              <a:t>sistent za bezbednost i zdravlje na radu</a:t>
            </a:r>
            <a:endParaRPr lang="en-US" sz="2400" b="0" i="0" dirty="0">
              <a:solidFill>
                <a:srgbClr val="424242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2400" b="0" i="0" dirty="0">
                <a:solidFill>
                  <a:srgbClr val="424242"/>
                </a:solidFill>
                <a:effectLst/>
                <a:latin typeface="Calibri" panose="020F0502020204030204" pitchFamily="34" charset="0"/>
              </a:rPr>
              <a:t>HSE „Ling Long“ u Zrenjaninu</a:t>
            </a:r>
            <a:endParaRPr lang="en-US" sz="2400" dirty="0"/>
          </a:p>
        </p:txBody>
      </p:sp>
      <p:pic>
        <p:nvPicPr>
          <p:cNvPr id="5" name="Picture 4" descr="A person wearing a safety vest and a helmet&#10;&#10;Description automatically generated">
            <a:extLst>
              <a:ext uri="{FF2B5EF4-FFF2-40B4-BE49-F238E27FC236}">
                <a16:creationId xmlns:a16="http://schemas.microsoft.com/office/drawing/2014/main" id="{ADBF86DD-19BA-78A1-FB22-150B92A4B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843"/>
            <a:ext cx="44005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9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sr-Latn-RS" dirty="0"/>
              <a:t>Studijski programi (OAS)</a:t>
            </a:r>
            <a:endParaRPr lang="en-US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F0720DBA-A509-4044-BE9E-133E3BA44E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76974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305800" cy="1295400"/>
          </a:xfrm>
        </p:spPr>
        <p:txBody>
          <a:bodyPr>
            <a:noAutofit/>
          </a:bodyPr>
          <a:lstStyle/>
          <a:p>
            <a:r>
              <a:rPr lang="sr-Latn-RS" sz="3200" b="1"/>
              <a:t>Zašto je </a:t>
            </a:r>
            <a:r>
              <a:rPr lang="sr-Latn-RS" sz="3200" b="1">
                <a:solidFill>
                  <a:srgbClr val="009242"/>
                </a:solidFill>
              </a:rPr>
              <a:t>Inženjerstvo zaštite životne sredine </a:t>
            </a:r>
            <a:r>
              <a:rPr lang="sr-Latn-RS" sz="3200" b="1"/>
              <a:t>na Tehničkom fakultetu </a:t>
            </a:r>
            <a:r>
              <a:rPr lang="sr-Cyrl-RS" sz="3200" b="1"/>
              <a:t>„</a:t>
            </a:r>
            <a:r>
              <a:rPr lang="sr-Latn-RS" sz="3200" b="1">
                <a:solidFill>
                  <a:schemeClr val="tx1"/>
                </a:solidFill>
              </a:rPr>
              <a:t>Mihajlo Pupin</a:t>
            </a:r>
            <a:r>
              <a:rPr lang="sr-Cyrl-RS" sz="3200" b="1"/>
              <a:t>“</a:t>
            </a:r>
            <a:r>
              <a:rPr lang="sr-Latn-RS" sz="3200" b="1">
                <a:solidFill>
                  <a:schemeClr val="tx1"/>
                </a:solidFill>
              </a:rPr>
              <a:t> </a:t>
            </a:r>
            <a:r>
              <a:rPr lang="sr-Latn-RS" sz="3200" b="1">
                <a:solidFill>
                  <a:srgbClr val="009242"/>
                </a:solidFill>
              </a:rPr>
              <a:t>pravi izbor</a:t>
            </a:r>
            <a:r>
              <a:rPr lang="sr-Latn-RS" sz="3200" b="1">
                <a:solidFill>
                  <a:schemeClr val="tx1"/>
                </a:solidFill>
              </a:rPr>
              <a:t>?</a:t>
            </a:r>
            <a:endParaRPr lang="en-US" sz="32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 fontScale="92500" lnSpcReduction="20000"/>
          </a:bodyPr>
          <a:lstStyle/>
          <a:p>
            <a:r>
              <a:rPr lang="sr-Latn-RS" dirty="0"/>
              <a:t>Rad u malim grupama - veća posvećenost nastavnika i asistenata svakom studentu</a:t>
            </a:r>
          </a:p>
          <a:p>
            <a:r>
              <a:rPr lang="sr-Latn-RS" dirty="0"/>
              <a:t>Aktivno uključivanje studenata u nastavu</a:t>
            </a:r>
          </a:p>
          <a:p>
            <a:r>
              <a:rPr lang="sr-Latn-RS" dirty="0"/>
              <a:t>Mogućnost rada na najsavremenijoj opremi</a:t>
            </a:r>
          </a:p>
          <a:p>
            <a:r>
              <a:rPr lang="sr-Latn-RS" dirty="0"/>
              <a:t>Učešće studenata na nacionalnim i međunarodnim projektima i konferencijama</a:t>
            </a:r>
            <a:endParaRPr lang="en-US" dirty="0"/>
          </a:p>
          <a:p>
            <a:r>
              <a:rPr lang="en-US" dirty="0" err="1"/>
              <a:t>Stru</a:t>
            </a:r>
            <a:r>
              <a:rPr lang="sr-Latn-RS" dirty="0"/>
              <a:t>čne posete</a:t>
            </a:r>
          </a:p>
          <a:p>
            <a:r>
              <a:rPr lang="sr-Latn-RS" dirty="0"/>
              <a:t>Letnja stručna praksa – vredne nagrade i radno iskustvo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5050002.JPG"/>
          <p:cNvPicPr>
            <a:picLocks noChangeAspect="1"/>
          </p:cNvPicPr>
          <p:nvPr/>
        </p:nvPicPr>
        <p:blipFill rotWithShape="1">
          <a:blip r:embed="rId2" cstate="print"/>
          <a:srcRect t="8037" r="-2" b="-2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 descr="05050004.JPG"/>
          <p:cNvPicPr>
            <a:picLocks noChangeAspect="1"/>
          </p:cNvPicPr>
          <p:nvPr/>
        </p:nvPicPr>
        <p:blipFill rotWithShape="1">
          <a:blip r:embed="rId3" cstate="print"/>
          <a:srcRect l="10918" r="13330" b="-2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613" y="859536"/>
            <a:ext cx="3669030" cy="1243584"/>
          </a:xfrm>
        </p:spPr>
        <p:txBody>
          <a:bodyPr>
            <a:normAutofit/>
          </a:bodyPr>
          <a:lstStyle/>
          <a:p>
            <a:r>
              <a:rPr lang="sr-Latn-RS" sz="3000" dirty="0"/>
              <a:t>Modelovanje i simulacija</a:t>
            </a:r>
            <a:endParaRPr lang="en-US" sz="3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6042" y="2512611"/>
            <a:ext cx="3624602" cy="3664351"/>
          </a:xfrm>
        </p:spPr>
        <p:txBody>
          <a:bodyPr>
            <a:normAutofit/>
          </a:bodyPr>
          <a:lstStyle/>
          <a:p>
            <a:r>
              <a:rPr lang="sr-Latn-RS" sz="1700" dirty="0"/>
              <a:t>U toku nastave studenti rade na najsavremenije opremljenim računarima</a:t>
            </a:r>
          </a:p>
          <a:p>
            <a:r>
              <a:rPr lang="sr-Latn-RS" sz="1700" dirty="0"/>
              <a:t>U nastavu su uključeni i profesori i eksperti sa Univerziteta Politehnika, Temišvar, Rumunija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168" y="891541"/>
            <a:ext cx="3512818" cy="3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Mogućnost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rada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najsavremenijoj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opremi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merenje 014.jpg"/>
          <p:cNvPicPr>
            <a:picLocks noChangeAspect="1"/>
          </p:cNvPicPr>
          <p:nvPr/>
        </p:nvPicPr>
        <p:blipFill rotWithShape="1">
          <a:blip r:embed="rId2" cstate="print"/>
          <a:srcRect r="22735" b="6"/>
          <a:stretch/>
        </p:blipFill>
        <p:spPr>
          <a:xfrm>
            <a:off x="3683249" y="877439"/>
            <a:ext cx="2630713" cy="2553457"/>
          </a:xfrm>
          <a:prstGeom prst="rect">
            <a:avLst/>
          </a:prstGeom>
        </p:spPr>
      </p:pic>
      <p:pic>
        <p:nvPicPr>
          <p:cNvPr id="1028" name="Picture 4" descr="Imisii 1"/>
          <p:cNvPicPr>
            <a:picLocks noChangeAspect="1" noChangeArrowheads="1"/>
          </p:cNvPicPr>
          <p:nvPr/>
        </p:nvPicPr>
        <p:blipFill rotWithShape="1">
          <a:blip r:embed="rId3" cstate="print"/>
          <a:srcRect l="8487" r="14601" b="4"/>
          <a:stretch/>
        </p:blipFill>
        <p:spPr bwMode="auto">
          <a:xfrm>
            <a:off x="6342225" y="898994"/>
            <a:ext cx="2659608" cy="2532872"/>
          </a:xfrm>
          <a:prstGeom prst="rect">
            <a:avLst/>
          </a:prstGeom>
          <a:noFill/>
        </p:spPr>
      </p:pic>
      <p:pic>
        <p:nvPicPr>
          <p:cNvPr id="1027" name="Picture 3" descr="IMAG0066"/>
          <p:cNvPicPr>
            <a:picLocks noChangeAspect="1" noChangeArrowheads="1"/>
          </p:cNvPicPr>
          <p:nvPr/>
        </p:nvPicPr>
        <p:blipFill rotWithShape="1">
          <a:blip r:embed="rId4" cstate="print"/>
          <a:srcRect l="2948" r="19536" b="6"/>
          <a:stretch/>
        </p:blipFill>
        <p:spPr bwMode="auto">
          <a:xfrm>
            <a:off x="6313962" y="3400335"/>
            <a:ext cx="2647935" cy="2561853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026" name="Picture 2" descr="P1080154"/>
          <p:cNvPicPr>
            <a:picLocks noChangeAspect="1" noChangeArrowheads="1"/>
          </p:cNvPicPr>
          <p:nvPr/>
        </p:nvPicPr>
        <p:blipFill rotWithShape="1">
          <a:blip r:embed="rId5" cstate="print"/>
          <a:srcRect l="21918" r="6" b="6"/>
          <a:stretch/>
        </p:blipFill>
        <p:spPr bwMode="auto">
          <a:xfrm>
            <a:off x="3683249" y="3437011"/>
            <a:ext cx="2658360" cy="2553457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>
              <a:buNone/>
            </a:pPr>
            <a:endParaRPr lang="sr-Latn-RS"/>
          </a:p>
          <a:p>
            <a:pPr>
              <a:buNone/>
            </a:pPr>
            <a:endParaRPr lang="en-US"/>
          </a:p>
        </p:txBody>
      </p:sp>
      <p:pic>
        <p:nvPicPr>
          <p:cNvPr id="6" name="Picture 5" descr="merenje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8400" y="876300"/>
            <a:ext cx="68072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147" y="366639"/>
            <a:ext cx="8317705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endParaRPr lang="en-US" sz="3700"/>
          </a:p>
        </p:txBody>
      </p:sp>
      <p:pic>
        <p:nvPicPr>
          <p:cNvPr id="4" name="Content Placeholder 3" descr="20140417_1422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24400" y="460347"/>
            <a:ext cx="3429000" cy="257278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028" name="Picture 4" descr="C:\Users\Bogdana Vujic\Downloads\IMG_20140512_14121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099" y="136605"/>
            <a:ext cx="2996745" cy="3689044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027" name="Picture 3" descr="C:\USERS\BOGDAN~1\APPDATA\LOCAL\TEMP\wze1c7\20140430_13204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8454" y="3018996"/>
            <a:ext cx="2996745" cy="3689044"/>
          </a:xfrm>
          <a:prstGeom prst="rect">
            <a:avLst/>
          </a:prstGeom>
          <a:noFill/>
        </p:spPr>
      </p:pic>
      <p:pic>
        <p:nvPicPr>
          <p:cNvPr id="1026" name="Picture 2" descr="C:\USERS\BOGDAN~1\APPDATA\LOCAL\TEMP\wz4a39\20140430_13162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67200" y="3270906"/>
            <a:ext cx="4381700" cy="3286275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310_1115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2" y="4306282"/>
            <a:ext cx="4572234" cy="2571882"/>
          </a:xfrm>
          <a:prstGeom prst="rect">
            <a:avLst/>
          </a:prstGeom>
        </p:spPr>
      </p:pic>
      <p:pic>
        <p:nvPicPr>
          <p:cNvPr id="5" name="Picture 4" descr="20160310_111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129" y="12569"/>
            <a:ext cx="7588579" cy="4268575"/>
          </a:xfrm>
          <a:prstGeom prst="rect">
            <a:avLst/>
          </a:prstGeom>
        </p:spPr>
      </p:pic>
      <p:pic>
        <p:nvPicPr>
          <p:cNvPr id="7" name="Picture 6" descr="20160310_1117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2839" y="4325136"/>
            <a:ext cx="4502869" cy="253286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C60A804-6926-47FB-A102-E71C27B4876A}"/>
              </a:ext>
            </a:extLst>
          </p:cNvPr>
          <p:cNvSpPr/>
          <p:nvPr/>
        </p:nvSpPr>
        <p:spPr>
          <a:xfrm>
            <a:off x="76200" y="57640"/>
            <a:ext cx="1353532" cy="4178431"/>
          </a:xfrm>
          <a:prstGeom prst="roundRect">
            <a:avLst/>
          </a:prstGeom>
          <a:solidFill>
            <a:schemeClr val="accent3">
              <a:alpha val="78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sr-Latn-RS" sz="1600" b="1" dirty="0">
                <a:solidFill>
                  <a:schemeClr val="tx1"/>
                </a:solidFill>
              </a:rPr>
              <a:t>Laboratorije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9E2A-6D28-CDE9-E928-F3601152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r>
              <a:rPr lang="en-US" dirty="0" err="1"/>
              <a:t>Stru</a:t>
            </a:r>
            <a:r>
              <a:rPr lang="sr-Latn-RS" dirty="0"/>
              <a:t>čna praksa</a:t>
            </a:r>
            <a:endParaRPr lang="en-US" dirty="0"/>
          </a:p>
        </p:txBody>
      </p:sp>
      <p:pic>
        <p:nvPicPr>
          <p:cNvPr id="5" name="Picture 4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C347C2FC-23F2-15C8-1F90-B88410B53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17638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99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jpg"/>
          <p:cNvPicPr>
            <a:picLocks noChangeAspect="1"/>
          </p:cNvPicPr>
          <p:nvPr/>
        </p:nvPicPr>
        <p:blipFill rotWithShape="1">
          <a:blip r:embed="rId3" cstate="print"/>
          <a:srcRect t="9091" r="19091"/>
          <a:stretch/>
        </p:blipFill>
        <p:spPr>
          <a:xfrm>
            <a:off x="10232" y="0"/>
            <a:ext cx="9143980" cy="68579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71800" y="54233"/>
            <a:ext cx="6019800" cy="1981200"/>
          </a:xfrm>
          <a:prstGeom prst="ellipse">
            <a:avLst/>
          </a:prstGeom>
          <a:solidFill>
            <a:schemeClr val="accent3">
              <a:alpha val="38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Latn-R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češće na projektima svih nivoa</a:t>
            </a:r>
            <a:r>
              <a:rPr lang="vi-V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omogući</a:t>
            </a:r>
            <a:r>
              <a:rPr lang="sr-Latn-R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lang="vi-V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katedri da se snabde opremom i mernom tehnikom za postizanje najviših naučno istraživačkin rezultata u oblasti inženjerstva zaštite životne sredine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5BB995-6C3C-4A29-BAA6-318C3CEDFA57}"/>
              </a:ext>
            </a:extLst>
          </p:cNvPr>
          <p:cNvSpPr/>
          <p:nvPr/>
        </p:nvSpPr>
        <p:spPr>
          <a:xfrm>
            <a:off x="152400" y="381000"/>
            <a:ext cx="2681142" cy="1447800"/>
          </a:xfrm>
          <a:prstGeom prst="roundRect">
            <a:avLst/>
          </a:prstGeom>
          <a:solidFill>
            <a:schemeClr val="accent3">
              <a:alpha val="32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tx1"/>
                </a:solidFill>
              </a:rPr>
              <a:t>Nacionalni i međunarodni projekti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group of people posing for a photo&#10;&#10;Description automatically generated with medium confidence"/>
          <p:cNvPicPr>
            <a:picLocks noChangeAspect="1" noChangeArrowheads="1"/>
          </p:cNvPicPr>
          <p:nvPr/>
        </p:nvPicPr>
        <p:blipFill rotWithShape="1">
          <a:blip r:embed="rId2"/>
          <a:srcRect l="29089" r="769"/>
          <a:stretch/>
        </p:blipFill>
        <p:spPr bwMode="auto">
          <a:xfrm>
            <a:off x="5536239" y="10"/>
            <a:ext cx="3607761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</p:spPr>
      </p:pic>
      <p:pic>
        <p:nvPicPr>
          <p:cNvPr id="1028" name="Picture 4" descr="A group of people in a room&#10;&#10;Description automatically generated with medium confidence"/>
          <p:cNvPicPr>
            <a:picLocks noChangeAspect="1" noChangeArrowheads="1"/>
          </p:cNvPicPr>
          <p:nvPr/>
        </p:nvPicPr>
        <p:blipFill rotWithShape="1">
          <a:blip r:embed="rId3"/>
          <a:srcRect r="4489" b="4"/>
          <a:stretch/>
        </p:blipFill>
        <p:spPr bwMode="auto">
          <a:xfrm>
            <a:off x="2352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2501" r="26411" b="-1"/>
          <a:stretch/>
        </p:blipFill>
        <p:spPr bwMode="auto"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</p:spPr>
      </p:pic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52" name="Freeform: Shape 140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" y="2181381"/>
            <a:ext cx="2432942" cy="1634239"/>
          </a:xfrm>
        </p:spPr>
        <p:txBody>
          <a:bodyPr>
            <a:normAutofit/>
          </a:bodyPr>
          <a:lstStyle/>
          <a:p>
            <a:r>
              <a:rPr lang="en-US" sz="2400" dirty="0"/>
              <a:t>F</a:t>
            </a:r>
            <a:r>
              <a:rPr lang="sr-Latn-RS" sz="2400" dirty="0"/>
              <a:t>estival nauke </a:t>
            </a:r>
            <a:endParaRPr lang="en-US" sz="2400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Lights On with solid fill">
            <a:extLst>
              <a:ext uri="{FF2B5EF4-FFF2-40B4-BE49-F238E27FC236}">
                <a16:creationId xmlns:a16="http://schemas.microsoft.com/office/drawing/2014/main" id="{C1FD2798-34B4-48FE-A40A-3B44E1FAE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538" y="984627"/>
            <a:ext cx="914400" cy="9144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r="-2" b="13334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151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48" y="2522980"/>
            <a:ext cx="3624601" cy="12435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kern="1200" dirty="0" err="1">
                <a:latin typeface="+mj-lt"/>
                <a:ea typeface="+mj-ea"/>
                <a:cs typeface="+mj-cs"/>
              </a:rPr>
              <a:t>Noć</a:t>
            </a:r>
            <a:r>
              <a:rPr lang="en-US" sz="3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latin typeface="+mj-lt"/>
                <a:ea typeface="+mj-ea"/>
                <a:cs typeface="+mj-cs"/>
              </a:rPr>
              <a:t>istraživača</a:t>
            </a:r>
            <a:endParaRPr lang="en-US" sz="3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Graphic 10" descr="Beaker outline">
            <a:extLst>
              <a:ext uri="{FF2B5EF4-FFF2-40B4-BE49-F238E27FC236}">
                <a16:creationId xmlns:a16="http://schemas.microsoft.com/office/drawing/2014/main" id="{B8B9F8EE-23DA-49E8-B6FF-F1E92EEF8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1021895"/>
            <a:ext cx="914400" cy="914400"/>
          </a:xfrm>
          <a:prstGeom prst="rect">
            <a:avLst/>
          </a:prstGeom>
        </p:spPr>
      </p:pic>
      <p:pic>
        <p:nvPicPr>
          <p:cNvPr id="15" name="Graphic 14" descr="Flask outline">
            <a:extLst>
              <a:ext uri="{FF2B5EF4-FFF2-40B4-BE49-F238E27FC236}">
                <a16:creationId xmlns:a16="http://schemas.microsoft.com/office/drawing/2014/main" id="{EE87897A-5E5E-4521-9674-A7D2234F9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4934" y="1042416"/>
            <a:ext cx="914400" cy="914400"/>
          </a:xfrm>
          <a:prstGeom prst="rect">
            <a:avLst/>
          </a:prstGeom>
        </p:spPr>
      </p:pic>
      <p:pic>
        <p:nvPicPr>
          <p:cNvPr id="19" name="Graphic 18" descr="Test tubes outline">
            <a:extLst>
              <a:ext uri="{FF2B5EF4-FFF2-40B4-BE49-F238E27FC236}">
                <a16:creationId xmlns:a16="http://schemas.microsoft.com/office/drawing/2014/main" id="{2835589E-6594-4DDF-B64F-604F3F4275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3922" y="11151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r>
              <a:rPr lang="sr-Latn-RS"/>
              <a:t>Pomoć u pripremi za upis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sr-Latn-RS" dirty="0"/>
              <a:t>Potpuno besplatno</a:t>
            </a:r>
          </a:p>
          <a:p>
            <a:r>
              <a:rPr lang="sr-Latn-RS" dirty="0"/>
              <a:t>Pripremna nastava</a:t>
            </a:r>
          </a:p>
          <a:p>
            <a:r>
              <a:rPr lang="en-US" dirty="0"/>
              <a:t>E</a:t>
            </a:r>
            <a:r>
              <a:rPr lang="sr-Latn-RS" dirty="0"/>
              <a:t> – nastava iz matematike</a:t>
            </a:r>
          </a:p>
          <a:p>
            <a:r>
              <a:rPr lang="sr-Latn-RS" dirty="0"/>
              <a:t>Probni prijemni ispit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P</a:t>
            </a:r>
            <a:r>
              <a:rPr lang="sr-Latn-RS"/>
              <a:t>romocija </a:t>
            </a:r>
            <a:br>
              <a:rPr lang="sr-Latn-RS"/>
            </a:br>
            <a:r>
              <a:rPr lang="sr-Latn-RS"/>
              <a:t>smera</a:t>
            </a:r>
            <a:endParaRPr lang="en-US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57600" y="2472041"/>
            <a:ext cx="5486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82130"/>
            <a:ext cx="4702978" cy="37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4449" y="3968"/>
            <a:ext cx="611505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428200" cy="1143000"/>
          </a:xfrm>
        </p:spPr>
        <p:txBody>
          <a:bodyPr>
            <a:noAutofit/>
          </a:bodyPr>
          <a:lstStyle/>
          <a:p>
            <a:r>
              <a:rPr lang="sr-Latn-RS" sz="3200" b="1" dirty="0"/>
              <a:t>MEĐUNARODNA KONFERENCIJA </a:t>
            </a:r>
            <a:r>
              <a:rPr lang="en-US" sz="3200" b="1" dirty="0"/>
              <a:t>INDUSTRIJSKO IN</a:t>
            </a:r>
            <a:r>
              <a:rPr lang="sr-Latn-RS" sz="3200" b="1" dirty="0"/>
              <a:t>ŽENJERSTVO I ZAŠTITA ŽIVOTNE SREDINE</a:t>
            </a:r>
            <a:endParaRPr lang="en-US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01425"/>
            <a:ext cx="8153400" cy="3962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400" dirty="0"/>
              <a:t>Organizatori:</a:t>
            </a:r>
          </a:p>
          <a:p>
            <a:r>
              <a:rPr lang="sr-Latn-RS" sz="2400" dirty="0"/>
              <a:t>Katedra za mašinsko inženjerstvo</a:t>
            </a:r>
          </a:p>
          <a:p>
            <a:r>
              <a:rPr lang="sr-Latn-RS" sz="2400" dirty="0"/>
              <a:t>Katedra za inženjerstvo zaštite životne sredine</a:t>
            </a:r>
          </a:p>
          <a:p>
            <a:r>
              <a:rPr lang="sr-Latn-RS" sz="2400" dirty="0"/>
              <a:t>Katedra za industrijsko inženjerstvo u eksploataciji nafte i gasa</a:t>
            </a:r>
          </a:p>
          <a:p>
            <a:endParaRPr lang="sr-Latn-RS" sz="2400" dirty="0"/>
          </a:p>
          <a:p>
            <a:pPr marL="0" indent="0">
              <a:buNone/>
            </a:pPr>
            <a:r>
              <a:rPr lang="sr-Latn-RS" sz="2400" dirty="0"/>
              <a:t>Uz partnerstvo pet univerziteta van Srbije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982625"/>
            <a:ext cx="1905000" cy="183736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D3DA-E69C-9F39-8EDA-C04C0FB2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err="1"/>
              <a:t>Studentska</a:t>
            </a:r>
            <a:r>
              <a:rPr lang="en-US" dirty="0"/>
              <a:t> </a:t>
            </a:r>
            <a:r>
              <a:rPr lang="en-US" dirty="0" err="1"/>
              <a:t>konferencija</a:t>
            </a:r>
            <a:endParaRPr lang="en-US" dirty="0"/>
          </a:p>
        </p:txBody>
      </p:sp>
      <p:pic>
        <p:nvPicPr>
          <p:cNvPr id="5" name="Content Placeholder 4" descr="A person at a podium in front of a large screen&#10;&#10;Description automatically generated with medium confidence">
            <a:extLst>
              <a:ext uri="{FF2B5EF4-FFF2-40B4-BE49-F238E27FC236}">
                <a16:creationId xmlns:a16="http://schemas.microsoft.com/office/drawing/2014/main" id="{6DDCE39C-A54A-83B9-6E3C-AE53689C9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5" y="1328341"/>
            <a:ext cx="4331475" cy="5417344"/>
          </a:xfrm>
        </p:spPr>
      </p:pic>
      <p:pic>
        <p:nvPicPr>
          <p:cNvPr id="7" name="Picture 6" descr="A person and person standing next to a sign&#10;&#10;Description automatically generated with low confidence">
            <a:extLst>
              <a:ext uri="{FF2B5EF4-FFF2-40B4-BE49-F238E27FC236}">
                <a16:creationId xmlns:a16="http://schemas.microsoft.com/office/drawing/2014/main" id="{080D22DA-7D7D-4AED-176E-94551CEA2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59" y="1331342"/>
            <a:ext cx="4331474" cy="541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30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" b="2"/>
          <a:stretch/>
        </p:blipFill>
        <p:spPr>
          <a:xfrm>
            <a:off x="2852350" y="10"/>
            <a:ext cx="6291650" cy="3581390"/>
          </a:xfrm>
          <a:prstGeom prst="rect">
            <a:avLst/>
          </a:prstGeom>
        </p:spPr>
      </p:pic>
      <p:pic>
        <p:nvPicPr>
          <p:cNvPr id="4" name="Picture 3" descr="A group of people standing next to a car&#10;&#10;Description automatically generated with medium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r="4399" b="1"/>
          <a:stretch/>
        </p:blipFill>
        <p:spPr>
          <a:xfrm>
            <a:off x="3488187" y="3474720"/>
            <a:ext cx="5666874" cy="338328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3204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1" y="609600"/>
            <a:ext cx="2994525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Saradnja Katedre sa Zavodom za javno zdravlje Zrenjanin</a:t>
            </a:r>
          </a:p>
        </p:txBody>
      </p:sp>
    </p:spTree>
    <p:extLst>
      <p:ext uri="{BB962C8B-B14F-4D97-AF65-F5344CB8AC3E}">
        <p14:creationId xmlns:p14="http://schemas.microsoft.com/office/powerpoint/2010/main" val="1754508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544" y="560733"/>
            <a:ext cx="2293965" cy="10148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buSzPct val="82000"/>
            </a:pP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2056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2401" y="2956070"/>
            <a:ext cx="3256742" cy="3383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Stanica</a:t>
            </a:r>
            <a:r>
              <a:rPr lang="en-US" sz="1700" dirty="0"/>
              <a:t> za </a:t>
            </a:r>
            <a:r>
              <a:rPr lang="en-US" sz="1700" dirty="0" err="1"/>
              <a:t>prečišćavanje</a:t>
            </a:r>
            <a:r>
              <a:rPr lang="en-US" sz="1700" dirty="0"/>
              <a:t> </a:t>
            </a:r>
            <a:r>
              <a:rPr lang="en-US" sz="1700" dirty="0" err="1"/>
              <a:t>vode</a:t>
            </a:r>
            <a:r>
              <a:rPr lang="en-US" sz="1700" dirty="0"/>
              <a:t> </a:t>
            </a:r>
            <a:r>
              <a:rPr lang="en-US" sz="1700" dirty="0" err="1"/>
              <a:t>jezerskog</a:t>
            </a:r>
            <a:r>
              <a:rPr lang="en-US" sz="1700" dirty="0"/>
              <a:t> </a:t>
            </a:r>
            <a:r>
              <a:rPr lang="en-US" sz="1700" dirty="0" err="1"/>
              <a:t>sistema</a:t>
            </a:r>
            <a:r>
              <a:rPr lang="en-US" sz="1700" dirty="0"/>
              <a:t> </a:t>
            </a:r>
            <a:r>
              <a:rPr lang="en-US" sz="1700" dirty="0" err="1"/>
              <a:t>Begejska</a:t>
            </a:r>
            <a:r>
              <a:rPr lang="en-US" sz="1700" dirty="0"/>
              <a:t> </a:t>
            </a:r>
            <a:r>
              <a:rPr lang="en-US" sz="1700" dirty="0" err="1"/>
              <a:t>petlja</a:t>
            </a:r>
            <a:r>
              <a:rPr lang="en-US" sz="1700" dirty="0"/>
              <a:t> u </a:t>
            </a:r>
            <a:r>
              <a:rPr lang="en-US" sz="1700" dirty="0" err="1"/>
              <a:t>Zrenjaninu</a:t>
            </a:r>
            <a:endParaRPr lang="en-US" sz="17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/>
          <a:srcRect l="22970" r="2577"/>
          <a:stretch/>
        </p:blipFill>
        <p:spPr bwMode="auto">
          <a:xfrm>
            <a:off x="3477722" y="1"/>
            <a:ext cx="2798849" cy="338328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/>
          <a:srcRect l="31410" r="29915" b="-2"/>
          <a:stretch/>
        </p:blipFill>
        <p:spPr bwMode="auto">
          <a:xfrm>
            <a:off x="6345150" y="10"/>
            <a:ext cx="2798850" cy="3383270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04BE056-7716-49C5-9B04-47285E2E63F0}"/>
              </a:ext>
            </a:extLst>
          </p:cNvPr>
          <p:cNvSpPr/>
          <p:nvPr/>
        </p:nvSpPr>
        <p:spPr>
          <a:xfrm>
            <a:off x="152401" y="411726"/>
            <a:ext cx="3073150" cy="15226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Stručne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posete</a:t>
            </a:r>
            <a:endParaRPr lang="en-US" sz="2400" b="1" dirty="0"/>
          </a:p>
        </p:txBody>
      </p:sp>
      <p:pic>
        <p:nvPicPr>
          <p:cNvPr id="8" name="Content Placeholder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DA38C6E-3EC7-8850-EE12-A8F73AD0D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21" y="3036557"/>
            <a:ext cx="5095258" cy="3821444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S</a:t>
            </a:r>
            <a:r>
              <a:rPr lang="sr-Latn-RS" sz="3600"/>
              <a:t>tručne posete</a:t>
            </a:r>
            <a:endParaRPr lang="en-US" sz="3600" dirty="0"/>
          </a:p>
        </p:txBody>
      </p:sp>
      <p:pic>
        <p:nvPicPr>
          <p:cNvPr id="5" name="Content Placeholder 4" descr="20180227_112445_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66269" y="2824702"/>
            <a:ext cx="5377731" cy="4033298"/>
          </a:xfrm>
        </p:spPr>
      </p:pic>
      <p:pic>
        <p:nvPicPr>
          <p:cNvPr id="6" name="Picture 5" descr="20180227_100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39" y="4114800"/>
            <a:ext cx="3657600" cy="2743200"/>
          </a:xfrm>
          <a:prstGeom prst="rect">
            <a:avLst/>
          </a:prstGeom>
        </p:spPr>
      </p:pic>
      <p:pic>
        <p:nvPicPr>
          <p:cNvPr id="7" name="Picture 6" descr="28755552_2064622916889168_451731272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7059" y="38595"/>
            <a:ext cx="4887089" cy="274319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CE05440-0CF6-4023-BB57-481D516EBBEF}"/>
              </a:ext>
            </a:extLst>
          </p:cNvPr>
          <p:cNvSpPr/>
          <p:nvPr/>
        </p:nvSpPr>
        <p:spPr>
          <a:xfrm>
            <a:off x="520825" y="419790"/>
            <a:ext cx="3073150" cy="15226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Stručne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posete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D6328-97BE-4ED1-8842-1D2C34D7908C}"/>
              </a:ext>
            </a:extLst>
          </p:cNvPr>
          <p:cNvSpPr txBox="1"/>
          <p:nvPr/>
        </p:nvSpPr>
        <p:spPr>
          <a:xfrm>
            <a:off x="172470" y="2572847"/>
            <a:ext cx="3769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Remondis</a:t>
            </a:r>
            <a:endParaRPr lang="en-US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1C680C2-8F21-412D-8D6F-4BC47BE72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4803" r="2" b="5564"/>
          <a:stretch/>
        </p:blipFill>
        <p:spPr>
          <a:xfrm>
            <a:off x="0" y="3474720"/>
            <a:ext cx="5664708" cy="3383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453" y="2182748"/>
            <a:ext cx="3383280" cy="7654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1600" dirty="0"/>
              <a:t>Vetropark “La Pikolina” </a:t>
            </a:r>
            <a:endParaRPr lang="en-US" sz="1600" dirty="0"/>
          </a:p>
          <a:p>
            <a:pPr algn="ctr">
              <a:spcAft>
                <a:spcPts val="600"/>
              </a:spcAft>
            </a:pPr>
            <a:r>
              <a:rPr lang="sr-Latn-RS" sz="1600" dirty="0"/>
              <a:t>u Zagajici kod Vršca</a:t>
            </a:r>
            <a:endParaRPr lang="en-US" sz="1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C404AB-F9D2-48E0-8216-F052E001590B}"/>
              </a:ext>
            </a:extLst>
          </p:cNvPr>
          <p:cNvSpPr/>
          <p:nvPr/>
        </p:nvSpPr>
        <p:spPr>
          <a:xfrm>
            <a:off x="252518" y="330064"/>
            <a:ext cx="3073150" cy="15226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Stručne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posete</a:t>
            </a:r>
            <a:endParaRPr lang="en-US" sz="2400" b="1" dirty="0"/>
          </a:p>
        </p:txBody>
      </p:sp>
      <p:pic>
        <p:nvPicPr>
          <p:cNvPr id="3" name="Picture 2" descr="A group of women standing in front of a field of wind turbines&#10;&#10;Description automatically generated">
            <a:extLst>
              <a:ext uri="{FF2B5EF4-FFF2-40B4-BE49-F238E27FC236}">
                <a16:creationId xmlns:a16="http://schemas.microsoft.com/office/drawing/2014/main" id="{EEDECF7C-CE3A-1BF0-0DF3-E23D510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02" y="0"/>
            <a:ext cx="4594298" cy="453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07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7880" y="2956070"/>
            <a:ext cx="2886425" cy="3383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Biogas </a:t>
            </a:r>
            <a:r>
              <a:rPr lang="en-US" sz="1700" dirty="0" err="1"/>
              <a:t>elektrana</a:t>
            </a:r>
            <a:r>
              <a:rPr lang="en-US" sz="1700" dirty="0"/>
              <a:t> u  </a:t>
            </a:r>
            <a:r>
              <a:rPr lang="en-US" sz="1700" dirty="0" err="1"/>
              <a:t>opštini</a:t>
            </a:r>
            <a:r>
              <a:rPr lang="en-US" sz="1700" dirty="0"/>
              <a:t> </a:t>
            </a:r>
            <a:r>
              <a:rPr lang="en-US" sz="1700" dirty="0" err="1"/>
              <a:t>Alibunar</a:t>
            </a:r>
            <a:endParaRPr lang="en-US" sz="1700" dirty="0"/>
          </a:p>
        </p:txBody>
      </p:sp>
      <p:pic>
        <p:nvPicPr>
          <p:cNvPr id="3" name="Picture 2" descr="A group of people standing outside a tent&#10;&#10;Description automatically generated with low confidence">
            <a:extLst>
              <a:ext uri="{FF2B5EF4-FFF2-40B4-BE49-F238E27FC236}">
                <a16:creationId xmlns:a16="http://schemas.microsoft.com/office/drawing/2014/main" id="{FE0061A6-B3E4-4163-852E-685E064F2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88" r="2" b="2"/>
          <a:stretch/>
        </p:blipFill>
        <p:spPr>
          <a:xfrm>
            <a:off x="3477722" y="10"/>
            <a:ext cx="5666278" cy="338327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52003-3C47-4073-A677-1885974C4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367"/>
          <a:stretch/>
        </p:blipFill>
        <p:spPr>
          <a:xfrm>
            <a:off x="3479292" y="3474720"/>
            <a:ext cx="5664708" cy="3383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62E24-75FA-46C7-BB27-E5EC3D174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80" y="317115"/>
            <a:ext cx="3103133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72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91A5BC-9FF0-4B28-BB78-FB7B3F989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15" y="1893685"/>
            <a:ext cx="3073150" cy="1034940"/>
          </a:xfrm>
        </p:spPr>
        <p:txBody>
          <a:bodyPr anchor="t">
            <a:normAutofit/>
          </a:bodyPr>
          <a:lstStyle/>
          <a:p>
            <a:r>
              <a:rPr lang="en-US" sz="1800" dirty="0" err="1"/>
              <a:t>Dafar</a:t>
            </a:r>
            <a:r>
              <a:rPr lang="en-US" sz="1800" dirty="0"/>
              <a:t> DOO </a:t>
            </a:r>
            <a:r>
              <a:rPr lang="en-US" sz="1800" dirty="0" err="1"/>
              <a:t>Zrenjanin</a:t>
            </a:r>
            <a:r>
              <a:rPr lang="en-US" sz="1800" dirty="0"/>
              <a:t>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B2BC03-42F5-48C6-A94A-7E6907484F01}"/>
              </a:ext>
            </a:extLst>
          </p:cNvPr>
          <p:cNvSpPr/>
          <p:nvPr/>
        </p:nvSpPr>
        <p:spPr>
          <a:xfrm>
            <a:off x="184476" y="242645"/>
            <a:ext cx="3073150" cy="15226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Stručne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posete</a:t>
            </a:r>
            <a:endParaRPr lang="en-US" sz="2400" b="1" dirty="0"/>
          </a:p>
        </p:txBody>
      </p:sp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9389E25-9BE0-0605-DD5B-70A06DA8C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" y="3118215"/>
            <a:ext cx="5032271" cy="3774203"/>
          </a:xfrm>
          <a:prstGeom prst="rect">
            <a:avLst/>
          </a:prstGeom>
        </p:spPr>
      </p:pic>
      <p:pic>
        <p:nvPicPr>
          <p:cNvPr id="8" name="Picture 7" descr="A group of women standing next to a table&#10;&#10;Description automatically generated">
            <a:extLst>
              <a:ext uri="{FF2B5EF4-FFF2-40B4-BE49-F238E27FC236}">
                <a16:creationId xmlns:a16="http://schemas.microsoft.com/office/drawing/2014/main" id="{31B90389-3058-B94A-F4A8-5AEED6EEF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15240"/>
            <a:ext cx="382905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91A5BC-9FF0-4B28-BB78-FB7B3F989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18" y="2719180"/>
            <a:ext cx="2293967" cy="3272324"/>
          </a:xfrm>
        </p:spPr>
        <p:txBody>
          <a:bodyPr anchor="t">
            <a:normAutofit/>
          </a:bodyPr>
          <a:lstStyle/>
          <a:p>
            <a:r>
              <a:rPr lang="sr-Latn-RS" sz="1800" dirty="0"/>
              <a:t>Termoelektrana Ugljevik</a:t>
            </a:r>
            <a:endParaRPr lang="en-US" sz="1800" dirty="0"/>
          </a:p>
        </p:txBody>
      </p:sp>
      <p:pic>
        <p:nvPicPr>
          <p:cNvPr id="4" name="Content Placeholder 3" descr="IMG_4913.jpg"/>
          <p:cNvPicPr>
            <a:picLocks noChangeAspect="1"/>
          </p:cNvPicPr>
          <p:nvPr/>
        </p:nvPicPr>
        <p:blipFill rotWithShape="1">
          <a:blip r:embed="rId2" cstate="print"/>
          <a:srcRect l="11312" r="26646" b="4"/>
          <a:stretch/>
        </p:blipFill>
        <p:spPr>
          <a:xfrm>
            <a:off x="3477722" y="1"/>
            <a:ext cx="2798849" cy="3383280"/>
          </a:xfrm>
          <a:prstGeom prst="rect">
            <a:avLst/>
          </a:prstGeom>
        </p:spPr>
      </p:pic>
      <p:pic>
        <p:nvPicPr>
          <p:cNvPr id="5" name="Picture 4" descr="IMG_4916.jpg"/>
          <p:cNvPicPr>
            <a:picLocks noChangeAspect="1"/>
          </p:cNvPicPr>
          <p:nvPr/>
        </p:nvPicPr>
        <p:blipFill rotWithShape="1">
          <a:blip r:embed="rId3" cstate="print"/>
          <a:srcRect l="32765" r="5193" b="4"/>
          <a:stretch/>
        </p:blipFill>
        <p:spPr>
          <a:xfrm>
            <a:off x="6345150" y="10"/>
            <a:ext cx="2798850" cy="3383270"/>
          </a:xfrm>
          <a:prstGeom prst="rect">
            <a:avLst/>
          </a:prstGeom>
        </p:spPr>
      </p:pic>
      <p:pic>
        <p:nvPicPr>
          <p:cNvPr id="7" name="Picture 6" descr="IMG_4941.jpg"/>
          <p:cNvPicPr>
            <a:picLocks noChangeAspect="1"/>
          </p:cNvPicPr>
          <p:nvPr/>
        </p:nvPicPr>
        <p:blipFill rotWithShape="1">
          <a:blip r:embed="rId4" cstate="print"/>
          <a:srcRect t="17359" r="2" b="3008"/>
          <a:stretch/>
        </p:blipFill>
        <p:spPr>
          <a:xfrm>
            <a:off x="3479291" y="3474720"/>
            <a:ext cx="5664708" cy="338328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2B2BC03-42F5-48C6-A94A-7E6907484F01}"/>
              </a:ext>
            </a:extLst>
          </p:cNvPr>
          <p:cNvSpPr/>
          <p:nvPr/>
        </p:nvSpPr>
        <p:spPr>
          <a:xfrm>
            <a:off x="252518" y="330064"/>
            <a:ext cx="3073150" cy="15226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Stručne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posete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292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124200"/>
            <a:ext cx="7772400" cy="1165225"/>
          </a:xfrm>
        </p:spPr>
        <p:txBody>
          <a:bodyPr>
            <a:normAutofit fontScale="90000"/>
          </a:bodyPr>
          <a:lstStyle/>
          <a:p>
            <a:r>
              <a:rPr lang="sr-Latn-RS" b="1" dirty="0"/>
              <a:t>INŽENJERSTVO ZAŠTITE ŽIVOTNE SREDINE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762000"/>
            <a:ext cx="5791200" cy="1447800"/>
          </a:xfrm>
        </p:spPr>
        <p:txBody>
          <a:bodyPr>
            <a:normAutofit fontScale="92500" lnSpcReduction="20000"/>
          </a:bodyPr>
          <a:lstStyle/>
          <a:p>
            <a:r>
              <a:rPr lang="sr-Latn-RS" dirty="0">
                <a:solidFill>
                  <a:schemeClr val="tx1"/>
                </a:solidFill>
              </a:rPr>
              <a:t>UNIVERZITET U NOVOM SADU</a:t>
            </a:r>
          </a:p>
          <a:p>
            <a:r>
              <a:rPr lang="sr-Latn-RS" dirty="0">
                <a:solidFill>
                  <a:schemeClr val="tx1"/>
                </a:solidFill>
              </a:rPr>
              <a:t>Tehnički fakultet </a:t>
            </a:r>
            <a:r>
              <a:rPr lang="sr-Cyrl-RS" dirty="0">
                <a:solidFill>
                  <a:srgbClr val="002060"/>
                </a:solidFill>
              </a:rPr>
              <a:t>„</a:t>
            </a:r>
            <a:r>
              <a:rPr lang="sr-Latn-RS" dirty="0">
                <a:solidFill>
                  <a:schemeClr val="tx1"/>
                </a:solidFill>
              </a:rPr>
              <a:t>Mihajlo Pupin</a:t>
            </a:r>
            <a:r>
              <a:rPr lang="sr-Cyrl-RS" dirty="0">
                <a:solidFill>
                  <a:srgbClr val="002060"/>
                </a:solidFill>
              </a:rPr>
              <a:t>“</a:t>
            </a:r>
            <a:r>
              <a:rPr lang="sr-Latn-RS" dirty="0">
                <a:solidFill>
                  <a:schemeClr val="tx1"/>
                </a:solidFill>
              </a:rPr>
              <a:t> </a:t>
            </a:r>
          </a:p>
          <a:p>
            <a:r>
              <a:rPr lang="sr-Latn-RS" dirty="0">
                <a:solidFill>
                  <a:schemeClr val="tx1"/>
                </a:solidFill>
              </a:rPr>
              <a:t>Zrenjanin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00200" cy="160020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" name="Picture 5" descr="u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2610" y="0"/>
            <a:ext cx="161139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91A5BC-9FF0-4B28-BB78-FB7B3F989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18" y="2719180"/>
            <a:ext cx="2293967" cy="3272324"/>
          </a:xfrm>
        </p:spPr>
        <p:txBody>
          <a:bodyPr anchor="t">
            <a:normAutofit/>
          </a:bodyPr>
          <a:lstStyle/>
          <a:p>
            <a:r>
              <a:rPr lang="en-US" sz="1800" dirty="0" err="1"/>
              <a:t>Gradska</a:t>
            </a:r>
            <a:r>
              <a:rPr lang="en-US" sz="1800" dirty="0"/>
              <a:t> </a:t>
            </a:r>
            <a:r>
              <a:rPr lang="en-US" sz="1800" dirty="0" err="1"/>
              <a:t>uprava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Odsek</a:t>
            </a:r>
            <a:r>
              <a:rPr lang="en-US" sz="1800" dirty="0"/>
              <a:t> za </a:t>
            </a:r>
            <a:r>
              <a:rPr lang="en-US" sz="1800" dirty="0" err="1"/>
              <a:t>za</a:t>
            </a:r>
            <a:r>
              <a:rPr lang="sr-Latn-RS" sz="1800" dirty="0"/>
              <a:t>štitu i unapređivanje životne sredine</a:t>
            </a:r>
            <a:endParaRPr lang="en-US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B2BC03-42F5-48C6-A94A-7E6907484F01}"/>
              </a:ext>
            </a:extLst>
          </p:cNvPr>
          <p:cNvSpPr/>
          <p:nvPr/>
        </p:nvSpPr>
        <p:spPr>
          <a:xfrm>
            <a:off x="252518" y="330064"/>
            <a:ext cx="3073150" cy="15226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Stručne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posete</a:t>
            </a:r>
            <a:endParaRPr lang="en-US" sz="2400" b="1" dirty="0"/>
          </a:p>
        </p:txBody>
      </p:sp>
      <p:pic>
        <p:nvPicPr>
          <p:cNvPr id="3" name="Picture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A076EBC2-DAE5-4E42-90E4-F59D16459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15" y="1600200"/>
            <a:ext cx="6137122" cy="460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07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91A5BC-9FF0-4B28-BB78-FB7B3F989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18" y="2719180"/>
            <a:ext cx="2293967" cy="3272324"/>
          </a:xfrm>
        </p:spPr>
        <p:txBody>
          <a:bodyPr anchor="t">
            <a:normAutofit/>
          </a:bodyPr>
          <a:lstStyle/>
          <a:p>
            <a:r>
              <a:rPr lang="en-US" sz="1800" dirty="0" err="1"/>
              <a:t>Kompanija</a:t>
            </a:r>
            <a:r>
              <a:rPr lang="en-US" sz="1800" dirty="0"/>
              <a:t> Plastic recycling technology ZR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B2BC03-42F5-48C6-A94A-7E6907484F01}"/>
              </a:ext>
            </a:extLst>
          </p:cNvPr>
          <p:cNvSpPr/>
          <p:nvPr/>
        </p:nvSpPr>
        <p:spPr>
          <a:xfrm>
            <a:off x="252518" y="330064"/>
            <a:ext cx="3073150" cy="15226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Stručne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posete</a:t>
            </a:r>
            <a:endParaRPr lang="en-US" sz="2400" b="1" dirty="0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719C46C-FE59-3E04-B1DE-2FAB1E413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17" y="3137185"/>
            <a:ext cx="4953000" cy="3714750"/>
          </a:xfrm>
          <a:prstGeom prst="rect">
            <a:avLst/>
          </a:prstGeom>
        </p:spPr>
      </p:pic>
      <p:pic>
        <p:nvPicPr>
          <p:cNvPr id="8" name="Picture 7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E8534E71-B61C-EA0A-105F-E73339D24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84" y="0"/>
            <a:ext cx="4201916" cy="31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76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91A5BC-9FF0-4B28-BB78-FB7B3F989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19180"/>
            <a:ext cx="2209801" cy="3272324"/>
          </a:xfrm>
        </p:spPr>
        <p:txBody>
          <a:bodyPr anchor="t">
            <a:normAutofit/>
          </a:bodyPr>
          <a:lstStyle/>
          <a:p>
            <a:r>
              <a:rPr lang="sr-Latn-RS" sz="1800" dirty="0"/>
              <a:t>Rezervati prirode Zrenjanin</a:t>
            </a:r>
            <a:endParaRPr lang="en-US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B2BC03-42F5-48C6-A94A-7E6907484F01}"/>
              </a:ext>
            </a:extLst>
          </p:cNvPr>
          <p:cNvSpPr/>
          <p:nvPr/>
        </p:nvSpPr>
        <p:spPr>
          <a:xfrm>
            <a:off x="252518" y="330064"/>
            <a:ext cx="3073150" cy="15226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Stručne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posete</a:t>
            </a:r>
            <a:endParaRPr lang="en-US" sz="2400" b="1" dirty="0"/>
          </a:p>
        </p:txBody>
      </p:sp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E249AA2B-1534-7A65-12AB-ECE5B8AE3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53" y="1963154"/>
            <a:ext cx="6512915" cy="488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8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303BB137-0A03-B996-B24B-6D9ED9AED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02898"/>
            <a:ext cx="8229599" cy="6170342"/>
          </a:xfrm>
        </p:spPr>
      </p:pic>
    </p:spTree>
    <p:extLst>
      <p:ext uri="{BB962C8B-B14F-4D97-AF65-F5344CB8AC3E}">
        <p14:creationId xmlns:p14="http://schemas.microsoft.com/office/powerpoint/2010/main" val="2166413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10176164_380938498715113_903765310325928672_n.jpg"/>
          <p:cNvPicPr>
            <a:picLocks noChangeAspect="1"/>
          </p:cNvPicPr>
          <p:nvPr/>
        </p:nvPicPr>
        <p:blipFill rotWithShape="1">
          <a:blip r:embed="rId2" cstate="print"/>
          <a:srcRect l="9797" r="1" b="1"/>
          <a:stretch/>
        </p:blipFill>
        <p:spPr>
          <a:xfrm>
            <a:off x="20" y="2"/>
            <a:ext cx="565096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Picture 4" descr="10174800_656407207727949_1453832878_n.jpg"/>
          <p:cNvPicPr>
            <a:picLocks noChangeAspect="1"/>
          </p:cNvPicPr>
          <p:nvPr/>
        </p:nvPicPr>
        <p:blipFill rotWithShape="1">
          <a:blip r:embed="rId3" cstate="print"/>
          <a:srcRect l="29198" r="21419" b="-1"/>
          <a:stretch/>
        </p:blipFill>
        <p:spPr>
          <a:xfrm>
            <a:off x="5740152" y="1"/>
            <a:ext cx="3403847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4" name="Picture 3" descr="1520739_681207195247950_9013589148652174490_n.jpg"/>
          <p:cNvPicPr>
            <a:picLocks noChangeAspect="1"/>
          </p:cNvPicPr>
          <p:nvPr/>
        </p:nvPicPr>
        <p:blipFill rotWithShape="1">
          <a:blip r:embed="rId4" cstate="print"/>
          <a:srcRect b="11876"/>
          <a:stretch/>
        </p:blipFill>
        <p:spPr>
          <a:xfrm>
            <a:off x="20" y="4316255"/>
            <a:ext cx="5127618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6" name="Rounded Rectangle 5"/>
          <p:cNvSpPr/>
          <p:nvPr/>
        </p:nvSpPr>
        <p:spPr>
          <a:xfrm>
            <a:off x="4724400" y="4495800"/>
            <a:ext cx="4129361" cy="1600200"/>
          </a:xfrm>
          <a:prstGeom prst="roundRect">
            <a:avLst/>
          </a:prstGeom>
          <a:solidFill>
            <a:srgbClr val="92D050">
              <a:alpha val="4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tx1"/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DRUŽENJE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NA PUTOVANJIMA</a:t>
            </a: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A1EEDB35-0F6C-4803-9CCE-2AD48C766E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567472"/>
              </p:ext>
            </p:extLst>
          </p:nvPr>
        </p:nvGraphicFramePr>
        <p:xfrm>
          <a:off x="2056513" y="3037230"/>
          <a:ext cx="5177791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picture containing text, person, sign, player&#10;&#10;Description automatically generated">
            <a:extLst>
              <a:ext uri="{FF2B5EF4-FFF2-40B4-BE49-F238E27FC236}">
                <a16:creationId xmlns:a16="http://schemas.microsoft.com/office/drawing/2014/main" id="{79C839B2-F1C6-4A09-A0FC-72D0B720B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50884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/>
          </a:bodyPr>
          <a:lstStyle/>
          <a:p>
            <a:r>
              <a:rPr lang="sr-Latn-RS" dirty="0"/>
              <a:t>ZAŠTO </a:t>
            </a:r>
            <a:br>
              <a:rPr lang="sr-Latn-RS" dirty="0"/>
            </a:br>
            <a:r>
              <a:rPr lang="sr-Latn-RS" sz="2200" b="1" dirty="0"/>
              <a:t>INŽENJERSTVO ZAŠTITE ŽIVOTNE SREDINE</a:t>
            </a:r>
            <a:endParaRPr lang="en-US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Latn-RS" dirty="0"/>
              <a:t> Potreba za edukovanim stručnjacima za rešavanje nagomilanih kompleksnih problema iz oblasti zaštite životne sredine u: </a:t>
            </a:r>
          </a:p>
          <a:p>
            <a:pPr lvl="1"/>
            <a:r>
              <a:rPr lang="en-US" dirty="0"/>
              <a:t>P</a:t>
            </a:r>
            <a:r>
              <a:rPr lang="sr-Latn-RS" dirty="0"/>
              <a:t>rivrednim i industrijskim sistemina </a:t>
            </a:r>
          </a:p>
          <a:p>
            <a:pPr lvl="1"/>
            <a:r>
              <a:rPr lang="en-US" dirty="0"/>
              <a:t>J</a:t>
            </a:r>
            <a:r>
              <a:rPr lang="sr-Latn-RS" dirty="0"/>
              <a:t>avnim preduzećima</a:t>
            </a:r>
          </a:p>
          <a:p>
            <a:pPr lvl="1"/>
            <a:r>
              <a:rPr lang="en-US" dirty="0"/>
              <a:t>D</a:t>
            </a:r>
            <a:r>
              <a:rPr lang="sr-Latn-RS" dirty="0"/>
              <a:t>ržavnim institucijama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0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>
              <a:buNone/>
            </a:pPr>
            <a:r>
              <a:rPr lang="sr-Latn-RS"/>
              <a:t>P</a:t>
            </a:r>
            <a:r>
              <a:rPr lang="en-US"/>
              <a:t>rvi zajednički studijski program na Univerzitetu u Novom Sadu u čijoj realizaciji učestvuju:</a:t>
            </a:r>
          </a:p>
          <a:p>
            <a:pPr>
              <a:buNone/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57401"/>
            <a:ext cx="2514600" cy="187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FTN-Novi-S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4191000"/>
            <a:ext cx="2541376" cy="1904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251460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Tehnički fakultet "Mihajlo Pupin", Zrenjanin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029200"/>
            <a:ext cx="5180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Fakultet tehničkih nauka, Novi Sad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b="1"/>
              <a:t>Osnovne akademske studije </a:t>
            </a:r>
            <a:r>
              <a:rPr lang="en-US" sz="2400"/>
              <a:t>(studije prvog stepena) traju 4 godine (najmanje 240 ES</a:t>
            </a:r>
            <a:r>
              <a:rPr lang="sr-Latn-RS" sz="2400"/>
              <a:t>P</a:t>
            </a:r>
            <a:r>
              <a:rPr lang="en-US" sz="2400"/>
              <a:t>B)</a:t>
            </a:r>
            <a:r>
              <a:rPr lang="sr-Latn-RS" sz="2400"/>
              <a:t>,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/>
              <a:t>jedna studijska grupa: Inženjerstv</a:t>
            </a:r>
            <a:r>
              <a:rPr lang="sr-Latn-RS" sz="2400"/>
              <a:t>o</a:t>
            </a:r>
            <a:r>
              <a:rPr lang="en-US" sz="2400"/>
              <a:t> zaštite životne sredine</a:t>
            </a:r>
          </a:p>
          <a:p>
            <a:pPr>
              <a:spcAft>
                <a:spcPts val="600"/>
              </a:spcAft>
              <a:buNone/>
            </a:pPr>
            <a:endParaRPr lang="en-US" sz="2400"/>
          </a:p>
          <a:p>
            <a:pPr lvl="0">
              <a:spcAft>
                <a:spcPts val="600"/>
              </a:spcAft>
            </a:pPr>
            <a:r>
              <a:rPr lang="sr-Latn-RS" sz="2400"/>
              <a:t>Po završetku osnovnih studija stiče se zvanje</a:t>
            </a:r>
            <a:r>
              <a:rPr lang="en-US" sz="2400"/>
              <a:t> </a:t>
            </a:r>
            <a:r>
              <a:rPr lang="en-US" sz="2400" b="1"/>
              <a:t>"Diplomirani inženjer zaštite životne sredine“</a:t>
            </a:r>
            <a:endParaRPr lang="sr-Latn-RS" sz="2400" b="1"/>
          </a:p>
          <a:p>
            <a:pPr lvl="0">
              <a:spcAft>
                <a:spcPts val="600"/>
              </a:spcAft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343400" y="3962400"/>
            <a:ext cx="4419600" cy="1981200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sr-Latn-RS" sz="2400">
                <a:solidFill>
                  <a:schemeClr val="tx1"/>
                </a:solidFill>
              </a:rPr>
              <a:t>D</a:t>
            </a:r>
            <a:r>
              <a:rPr lang="en-US" sz="2400">
                <a:solidFill>
                  <a:schemeClr val="tx1"/>
                </a:solidFill>
              </a:rPr>
              <a:t>iplom</a:t>
            </a:r>
            <a:r>
              <a:rPr lang="sr-Latn-RS" sz="2400">
                <a:solidFill>
                  <a:schemeClr val="tx1"/>
                </a:solidFill>
              </a:rPr>
              <a:t>u</a:t>
            </a:r>
            <a:r>
              <a:rPr lang="en-US" sz="2400">
                <a:solidFill>
                  <a:schemeClr val="tx1"/>
                </a:solidFill>
              </a:rPr>
              <a:t> potpisuju </a:t>
            </a:r>
            <a:endParaRPr lang="sr-Latn-RS" sz="2400">
              <a:solidFill>
                <a:schemeClr val="tx1"/>
              </a:solidFill>
            </a:endParaRPr>
          </a:p>
          <a:p>
            <a:pPr lvl="0"/>
            <a:r>
              <a:rPr lang="en-US" sz="2400">
                <a:solidFill>
                  <a:schemeClr val="tx1"/>
                </a:solidFill>
              </a:rPr>
              <a:t>dekani oba Fakulteta i rektor Univerziteta u Novom Sadu</a:t>
            </a:r>
          </a:p>
          <a:p>
            <a:pPr algn="ctr"/>
            <a:endParaRPr lang="en-US"/>
          </a:p>
        </p:txBody>
      </p:sp>
      <p:pic>
        <p:nvPicPr>
          <p:cNvPr id="4" name="Picture 3" descr="graduation_h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800" y="4038600"/>
            <a:ext cx="609600" cy="6197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sr-Latn-RS" b="1"/>
              <a:t>UPIS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>
              <a:buNone/>
            </a:pPr>
            <a:r>
              <a:rPr lang="en-US" sz="2800" b="1" dirty="0" err="1"/>
              <a:t>Uslovi</a:t>
            </a:r>
            <a:r>
              <a:rPr lang="en-US" sz="2800" b="1" dirty="0"/>
              <a:t> za </a:t>
            </a:r>
            <a:r>
              <a:rPr lang="en-US" sz="2800" b="1" dirty="0" err="1"/>
              <a:t>upis</a:t>
            </a:r>
            <a:r>
              <a:rPr lang="en-US" sz="2800" b="1" dirty="0"/>
              <a:t>:</a:t>
            </a:r>
            <a:endParaRPr lang="en-US" sz="2800" dirty="0"/>
          </a:p>
          <a:p>
            <a:pPr>
              <a:buNone/>
            </a:pPr>
            <a:r>
              <a:rPr lang="en-US" sz="2800" b="1" dirty="0"/>
              <a:t>1. </a:t>
            </a:r>
            <a:r>
              <a:rPr lang="en-US" sz="2800" b="1" dirty="0" err="1"/>
              <a:t>Završena</a:t>
            </a:r>
            <a:r>
              <a:rPr lang="en-US" sz="2800" b="1" dirty="0"/>
              <a:t> </a:t>
            </a:r>
            <a:r>
              <a:rPr lang="en-US" sz="2800" b="1" dirty="0" err="1"/>
              <a:t>četvorogodišnja</a:t>
            </a:r>
            <a:r>
              <a:rPr lang="en-US" sz="2800" b="1" dirty="0"/>
              <a:t> </a:t>
            </a:r>
            <a:r>
              <a:rPr lang="en-US" sz="2800" b="1" dirty="0" err="1"/>
              <a:t>srednja</a:t>
            </a:r>
            <a:r>
              <a:rPr lang="en-US" sz="2800" b="1" dirty="0"/>
              <a:t> </a:t>
            </a:r>
            <a:r>
              <a:rPr lang="en-US" sz="2800" b="1" dirty="0" err="1"/>
              <a:t>škola</a:t>
            </a:r>
            <a:endParaRPr lang="en-US" sz="2800" dirty="0"/>
          </a:p>
          <a:p>
            <a:pPr>
              <a:buNone/>
            </a:pPr>
            <a:r>
              <a:rPr lang="en-US" sz="2800" b="1" dirty="0"/>
              <a:t>2. </a:t>
            </a:r>
            <a:r>
              <a:rPr lang="en-US" sz="2800" b="1" dirty="0" err="1"/>
              <a:t>Prijemni</a:t>
            </a:r>
            <a:r>
              <a:rPr lang="en-US" sz="2800" b="1" dirty="0"/>
              <a:t> </a:t>
            </a:r>
            <a:r>
              <a:rPr lang="en-US" sz="2800" b="1" dirty="0" err="1"/>
              <a:t>ispit</a:t>
            </a:r>
            <a:r>
              <a:rPr lang="en-US" sz="2800" dirty="0"/>
              <a:t> koji se </a:t>
            </a:r>
            <a:r>
              <a:rPr lang="en-US" sz="2800" dirty="0" err="1"/>
              <a:t>polaže</a:t>
            </a:r>
            <a:r>
              <a:rPr lang="en-US" sz="2800" dirty="0"/>
              <a:t> </a:t>
            </a:r>
            <a:r>
              <a:rPr lang="en-US" sz="2800" dirty="0" err="1"/>
              <a:t>iz</a:t>
            </a:r>
            <a:r>
              <a:rPr lang="en-US" sz="2800" dirty="0"/>
              <a:t> </a:t>
            </a:r>
            <a:r>
              <a:rPr lang="en-US" sz="2800" dirty="0" err="1"/>
              <a:t>dva</a:t>
            </a:r>
            <a:r>
              <a:rPr lang="en-US" sz="2800" dirty="0"/>
              <a:t> dela:</a:t>
            </a:r>
          </a:p>
          <a:p>
            <a:pPr>
              <a:buNone/>
            </a:pPr>
            <a:r>
              <a:rPr lang="en-US" sz="2800" dirty="0"/>
              <a:t>- I deo, </a:t>
            </a:r>
            <a:r>
              <a:rPr lang="en-US" sz="2800" dirty="0" err="1"/>
              <a:t>Matematika</a:t>
            </a:r>
            <a:r>
              <a:rPr lang="en-US" sz="2800" dirty="0"/>
              <a:t> (30 </a:t>
            </a:r>
            <a:r>
              <a:rPr lang="en-US" sz="2800" dirty="0" err="1"/>
              <a:t>bodova</a:t>
            </a:r>
            <a:r>
              <a:rPr lang="en-US" sz="2800" dirty="0"/>
              <a:t>)</a:t>
            </a:r>
          </a:p>
          <a:p>
            <a:pPr>
              <a:buNone/>
            </a:pPr>
            <a:r>
              <a:rPr lang="en-US" sz="2800" dirty="0"/>
              <a:t>- II deo, Test </a:t>
            </a:r>
            <a:r>
              <a:rPr lang="en-US" sz="2800" dirty="0" err="1"/>
              <a:t>sklonosti</a:t>
            </a:r>
            <a:r>
              <a:rPr lang="en-US" sz="2800" dirty="0"/>
              <a:t> ka </a:t>
            </a:r>
            <a:r>
              <a:rPr lang="en-US" sz="2800" dirty="0" err="1"/>
              <a:t>Inženjerstvu</a:t>
            </a:r>
            <a:r>
              <a:rPr lang="en-US" sz="2800" dirty="0"/>
              <a:t> </a:t>
            </a:r>
            <a:r>
              <a:rPr lang="en-US" sz="2800" dirty="0" err="1"/>
              <a:t>zaštite</a:t>
            </a:r>
            <a:r>
              <a:rPr lang="en-US" sz="2800" dirty="0"/>
              <a:t> </a:t>
            </a:r>
            <a:r>
              <a:rPr lang="en-US" sz="2800" dirty="0" err="1"/>
              <a:t>životne</a:t>
            </a:r>
            <a:r>
              <a:rPr lang="en-US" sz="2800" dirty="0"/>
              <a:t> </a:t>
            </a:r>
            <a:r>
              <a:rPr lang="en-US" sz="2800" dirty="0" err="1"/>
              <a:t>sredine</a:t>
            </a:r>
            <a:r>
              <a:rPr lang="en-US" sz="2800" dirty="0"/>
              <a:t> (30 </a:t>
            </a:r>
            <a:r>
              <a:rPr lang="en-US" sz="2800" dirty="0" err="1"/>
              <a:t>bodova</a:t>
            </a:r>
            <a:r>
              <a:rPr lang="en-US" sz="2800"/>
              <a:t>)</a:t>
            </a:r>
          </a:p>
          <a:p>
            <a:pPr>
              <a:buNone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038600" y="4191000"/>
            <a:ext cx="4648200" cy="21336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 b="1" dirty="0">
                <a:solidFill>
                  <a:schemeClr val="tx1"/>
                </a:solidFill>
              </a:rPr>
              <a:t>Budžet: </a:t>
            </a:r>
            <a:r>
              <a:rPr lang="en-US" sz="2100" b="1" dirty="0">
                <a:solidFill>
                  <a:schemeClr val="tx1"/>
                </a:solidFill>
              </a:rPr>
              <a:t>2</a:t>
            </a:r>
            <a:r>
              <a:rPr lang="sr-Latn-RS" sz="2100" b="1" dirty="0">
                <a:solidFill>
                  <a:schemeClr val="tx1"/>
                </a:solidFill>
              </a:rPr>
              <a:t>0 </a:t>
            </a:r>
            <a:r>
              <a:rPr lang="en-US" sz="2100" b="1" dirty="0" err="1">
                <a:solidFill>
                  <a:schemeClr val="tx1"/>
                </a:solidFill>
              </a:rPr>
              <a:t>mesta</a:t>
            </a:r>
            <a:endParaRPr lang="en-US" sz="2100" b="1" dirty="0">
              <a:solidFill>
                <a:schemeClr val="tx1"/>
              </a:solidFill>
            </a:endParaRPr>
          </a:p>
          <a:p>
            <a:pPr algn="ctr"/>
            <a:r>
              <a:rPr lang="sr-Latn-RS" sz="2100" b="1" dirty="0">
                <a:solidFill>
                  <a:schemeClr val="tx1"/>
                </a:solidFill>
              </a:rPr>
              <a:t>S</a:t>
            </a:r>
            <a:r>
              <a:rPr lang="en-US" sz="2100" b="1" dirty="0" err="1">
                <a:solidFill>
                  <a:schemeClr val="tx1"/>
                </a:solidFill>
              </a:rPr>
              <a:t>amofinansira</a:t>
            </a:r>
            <a:r>
              <a:rPr lang="sr-Latn-RS" sz="2100" b="1" dirty="0">
                <a:solidFill>
                  <a:schemeClr val="tx1"/>
                </a:solidFill>
              </a:rPr>
              <a:t>nje:</a:t>
            </a:r>
            <a:r>
              <a:rPr lang="en-US" sz="2100" b="1" dirty="0">
                <a:solidFill>
                  <a:schemeClr val="tx1"/>
                </a:solidFill>
              </a:rPr>
              <a:t> 10</a:t>
            </a:r>
            <a:r>
              <a:rPr lang="sr-Latn-RS" sz="2100" b="1" dirty="0">
                <a:solidFill>
                  <a:schemeClr val="tx1"/>
                </a:solidFill>
              </a:rPr>
              <a:t> </a:t>
            </a:r>
            <a:r>
              <a:rPr lang="en-US" sz="2100" b="1" dirty="0" err="1">
                <a:solidFill>
                  <a:schemeClr val="tx1"/>
                </a:solidFill>
              </a:rPr>
              <a:t>mesta</a:t>
            </a:r>
            <a:endParaRPr lang="en-US" sz="2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thematics-13633487.jpg"/>
          <p:cNvPicPr>
            <a:picLocks noChangeAspect="1"/>
          </p:cNvPicPr>
          <p:nvPr/>
        </p:nvPicPr>
        <p:blipFill rotWithShape="1">
          <a:blip r:embed="rId2" cstate="print"/>
          <a:srcRect l="46498" r="-1" b="-1"/>
          <a:stretch/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4" descr="chemistry.jpg"/>
          <p:cNvPicPr>
            <a:picLocks noChangeAspect="1"/>
          </p:cNvPicPr>
          <p:nvPr/>
        </p:nvPicPr>
        <p:blipFill rotWithShape="1">
          <a:blip r:embed="rId3" cstate="print"/>
          <a:srcRect l="34035" r="39406"/>
          <a:stretch/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5" descr="physics.jpg"/>
          <p:cNvPicPr>
            <a:picLocks noChangeAspect="1"/>
          </p:cNvPicPr>
          <p:nvPr/>
        </p:nvPicPr>
        <p:blipFill rotWithShape="1">
          <a:blip r:embed="rId4" cstate="print"/>
          <a:srcRect t="1789" r="-3" b="-3"/>
          <a:stretch/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6042" y="685800"/>
            <a:ext cx="3691753" cy="1325563"/>
          </a:xfrm>
        </p:spPr>
        <p:txBody>
          <a:bodyPr>
            <a:normAutofit/>
          </a:bodyPr>
          <a:lstStyle/>
          <a:p>
            <a:r>
              <a:rPr lang="en-US" sz="3000" b="1" dirty="0"/>
              <a:t>O</a:t>
            </a:r>
            <a:r>
              <a:rPr lang="sr-Latn-RS" sz="3000" b="1" dirty="0"/>
              <a:t> STUDIJSKOM PROGRAMU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2514600"/>
            <a:ext cx="3931158" cy="36667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Latn-RS" sz="1800" dirty="0"/>
              <a:t>Studenti Inženjerstva zaštite životne sredine prvo stiču potrebno znanje iz </a:t>
            </a:r>
            <a:r>
              <a:rPr lang="sr-Latn-RS" sz="1800" b="1" dirty="0"/>
              <a:t>osnovnih naučnih disciplina </a:t>
            </a:r>
            <a:r>
              <a:rPr lang="sr-Latn-RS" sz="1800" dirty="0"/>
              <a:t>(matematika, fizika, hemija, mehanika, termodinamika)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1353</TotalTime>
  <Words>905</Words>
  <Application>Microsoft Office PowerPoint</Application>
  <PresentationFormat>On-screen Show (4:3)</PresentationFormat>
  <Paragraphs>137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Segoe UI</vt:lpstr>
      <vt:lpstr>Office Theme</vt:lpstr>
      <vt:lpstr>PowerPoint Presentation</vt:lpstr>
      <vt:lpstr>Studijski programi (OAS)</vt:lpstr>
      <vt:lpstr>Pomoć u pripremi za upis</vt:lpstr>
      <vt:lpstr>INŽENJERSTVO ZAŠTITE ŽIVOTNE SREDINE</vt:lpstr>
      <vt:lpstr>ZAŠTO  INŽENJERSTVO ZAŠTITE ŽIVOTNE SREDINE</vt:lpstr>
      <vt:lpstr>PowerPoint Presentation</vt:lpstr>
      <vt:lpstr>PowerPoint Presentation</vt:lpstr>
      <vt:lpstr>UPIS</vt:lpstr>
      <vt:lpstr>O STUDIJSKOM PROGRAMU</vt:lpstr>
      <vt:lpstr>PowerPoint Presentation</vt:lpstr>
      <vt:lpstr>PowerPoint Presentation</vt:lpstr>
      <vt:lpstr>KVALIFIKACIJE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Aleksandra Marjan Beohemija Referent sluzbe istrazivanja i razvoja</vt:lpstr>
      <vt:lpstr>PowerPoint Presentation</vt:lpstr>
      <vt:lpstr>Zašto je Inženjerstvo zaštite životne sredine na Tehničkom fakultetu „Mihajlo Pupin“ pravi izbor?</vt:lpstr>
      <vt:lpstr>Modelovanje i simulacija</vt:lpstr>
      <vt:lpstr>PowerPoint Presentation</vt:lpstr>
      <vt:lpstr>PowerPoint Presentation</vt:lpstr>
      <vt:lpstr>PowerPoint Presentation</vt:lpstr>
      <vt:lpstr>PowerPoint Presentation</vt:lpstr>
      <vt:lpstr>Stručna praksa</vt:lpstr>
      <vt:lpstr>PowerPoint Presentation</vt:lpstr>
      <vt:lpstr>Festival nauke </vt:lpstr>
      <vt:lpstr>Noć istraživača</vt:lpstr>
      <vt:lpstr>Promocija  smera</vt:lpstr>
      <vt:lpstr>MEĐUNARODNA KONFERENCIJA INDUSTRIJSKO INŽENJERSTVO I ZAŠTITA ŽIVOTNE SREDINE</vt:lpstr>
      <vt:lpstr>Studentska konferencija</vt:lpstr>
      <vt:lpstr>Saradnja Katedre sa Zavodom za javno zdravlje Zrenjanin</vt:lpstr>
      <vt:lpstr> </vt:lpstr>
      <vt:lpstr>Stručne posete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INŽENJERSTVO ZAŠTITE ŽIVOTNE SREDINE</dc:title>
  <dc:creator>UNA</dc:creator>
  <cp:lastModifiedBy>office</cp:lastModifiedBy>
  <cp:revision>168</cp:revision>
  <dcterms:created xsi:type="dcterms:W3CDTF">2015-03-03T12:33:38Z</dcterms:created>
  <dcterms:modified xsi:type="dcterms:W3CDTF">2023-12-06T10:50:47Z</dcterms:modified>
</cp:coreProperties>
</file>